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00" r:id="rId3"/>
    <p:sldId id="297" r:id="rId4"/>
    <p:sldId id="298" r:id="rId5"/>
    <p:sldId id="301" r:id="rId6"/>
    <p:sldId id="302" r:id="rId7"/>
    <p:sldId id="303" r:id="rId8"/>
    <p:sldId id="304" r:id="rId9"/>
    <p:sldId id="305" r:id="rId10"/>
    <p:sldId id="267" r:id="rId11"/>
    <p:sldId id="306" r:id="rId12"/>
    <p:sldId id="307" r:id="rId13"/>
    <p:sldId id="308" r:id="rId14"/>
    <p:sldId id="309" r:id="rId15"/>
    <p:sldId id="310" r:id="rId16"/>
    <p:sldId id="311" r:id="rId17"/>
    <p:sldId id="312" r:id="rId18"/>
    <p:sldId id="339" r:id="rId19"/>
    <p:sldId id="340" r:id="rId20"/>
    <p:sldId id="313" r:id="rId21"/>
    <p:sldId id="314" r:id="rId22"/>
    <p:sldId id="315" r:id="rId23"/>
    <p:sldId id="316" r:id="rId24"/>
    <p:sldId id="317" r:id="rId25"/>
    <p:sldId id="318" r:id="rId26"/>
    <p:sldId id="325" r:id="rId27"/>
    <p:sldId id="326" r:id="rId28"/>
    <p:sldId id="327" r:id="rId29"/>
    <p:sldId id="333" r:id="rId30"/>
    <p:sldId id="336" r:id="rId31"/>
    <p:sldId id="33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33" autoAdjust="0"/>
  </p:normalViewPr>
  <p:slideViewPr>
    <p:cSldViewPr showGuides="1">
      <p:cViewPr varScale="1">
        <p:scale>
          <a:sx n="57" d="100"/>
          <a:sy n="57" d="100"/>
        </p:scale>
        <p:origin x="78" y="618"/>
      </p:cViewPr>
      <p:guideLst>
        <p:guide orient="horz" pos="2064"/>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4B6AED-CED4-49C4-988B-6F5C9735A915}" type="datetimeFigureOut">
              <a:rPr lang="en-US" smtClean="0"/>
              <a:t>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5ABB1B-DCBC-4D14-8915-3FB52CBCD303}" type="slidenum">
              <a:rPr lang="en-US" smtClean="0"/>
              <a:t>‹#›</a:t>
            </a:fld>
            <a:endParaRPr lang="en-US"/>
          </a:p>
        </p:txBody>
      </p:sp>
    </p:spTree>
    <p:extLst>
      <p:ext uri="{BB962C8B-B14F-4D97-AF65-F5344CB8AC3E}">
        <p14:creationId xmlns:p14="http://schemas.microsoft.com/office/powerpoint/2010/main" val="3390514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2800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2800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280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53B4C872-8AB3-4A18-B89D-4993FFE138FE}" type="slidenum">
              <a:rPr lang="en-US" altLang="en-US" smtClean="0"/>
              <a:pPr eaLnBrk="1" hangingPunct="1">
                <a:spcBef>
                  <a:spcPct val="0"/>
                </a:spcBef>
              </a:pPr>
              <a:t>2</a:t>
            </a:fld>
            <a:endParaRPr lang="en-US" altLang="en-US" smtClean="0"/>
          </a:p>
        </p:txBody>
      </p:sp>
      <p:sp>
        <p:nvSpPr>
          <p:cNvPr id="128006"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28007"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28008"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56AF5818-E6C0-4717-B382-B40287BDA0AD}" type="slidenum">
              <a:rPr lang="en-US" altLang="en-US"/>
              <a:pPr algn="r" eaLnBrk="1" hangingPunct="1">
                <a:spcBef>
                  <a:spcPct val="0"/>
                </a:spcBef>
              </a:pPr>
              <a:t>2</a:t>
            </a:fld>
            <a:endParaRPr lang="en-US" altLang="en-US"/>
          </a:p>
        </p:txBody>
      </p:sp>
      <p:sp>
        <p:nvSpPr>
          <p:cNvPr id="128009" name="Rectangle 2"/>
          <p:cNvSpPr>
            <a:spLocks noGrp="1" noRot="1" noChangeAspect="1" noChangeArrowheads="1" noTextEdit="1"/>
          </p:cNvSpPr>
          <p:nvPr>
            <p:ph type="sldImg"/>
          </p:nvPr>
        </p:nvSpPr>
        <p:spPr>
          <a:ln/>
        </p:spPr>
      </p:sp>
      <p:sp>
        <p:nvSpPr>
          <p:cNvPr id="12801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47320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4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4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4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3300BCE-461E-471F-BD52-7631ED66A6BF}" type="slidenum">
              <a:rPr lang="en-US" altLang="en-US" smtClean="0"/>
              <a:pPr eaLnBrk="1" hangingPunct="1">
                <a:spcBef>
                  <a:spcPct val="0"/>
                </a:spcBef>
              </a:pPr>
              <a:t>11</a:t>
            </a:fld>
            <a:endParaRPr lang="en-US" altLang="en-US" smtClean="0"/>
          </a:p>
        </p:txBody>
      </p:sp>
      <p:sp>
        <p:nvSpPr>
          <p:cNvPr id="134150"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4151"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4152"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AC328B62-8929-4A53-A5AA-426696D8DD49}" type="slidenum">
              <a:rPr lang="en-US" altLang="en-US"/>
              <a:pPr algn="r" eaLnBrk="1" hangingPunct="1">
                <a:spcBef>
                  <a:spcPct val="0"/>
                </a:spcBef>
              </a:pPr>
              <a:t>11</a:t>
            </a:fld>
            <a:endParaRPr lang="en-US" altLang="en-US"/>
          </a:p>
        </p:txBody>
      </p:sp>
      <p:sp>
        <p:nvSpPr>
          <p:cNvPr id="134153" name="Rectangle 2"/>
          <p:cNvSpPr>
            <a:spLocks noGrp="1" noRot="1" noChangeAspect="1" noChangeArrowheads="1" noTextEdit="1"/>
          </p:cNvSpPr>
          <p:nvPr>
            <p:ph type="sldImg"/>
          </p:nvPr>
        </p:nvSpPr>
        <p:spPr>
          <a:ln/>
        </p:spPr>
      </p:sp>
      <p:sp>
        <p:nvSpPr>
          <p:cNvPr id="13415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Explain that</a:t>
            </a:r>
            <a:r>
              <a:rPr lang="en-US" altLang="en-US" baseline="0" dirty="0" smtClean="0"/>
              <a:t> the Statutes represent the law passed by the Assembly and Senate. Once passed the Statutes assigns an agency the responsibility to develop the Administrative code used to implement the law. Example: It is illegal to speed on the New Jersey Turnpike. The code assigns level of offense by MPH over the limit and the penalty for committing an offense. The first white tab goes into the Redbook and the 52 pages of Statutes come next.</a:t>
            </a:r>
            <a:endParaRPr lang="en-US" altLang="en-US" dirty="0" smtClean="0"/>
          </a:p>
        </p:txBody>
      </p:sp>
    </p:spTree>
    <p:extLst>
      <p:ext uri="{BB962C8B-B14F-4D97-AF65-F5344CB8AC3E}">
        <p14:creationId xmlns:p14="http://schemas.microsoft.com/office/powerpoint/2010/main" val="478734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5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5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5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2B1A940B-B17B-4CF0-9BDC-5F61BA800BCE}" type="slidenum">
              <a:rPr lang="en-US" altLang="en-US" smtClean="0"/>
              <a:pPr eaLnBrk="1" hangingPunct="1">
                <a:spcBef>
                  <a:spcPct val="0"/>
                </a:spcBef>
              </a:pPr>
              <a:t>12</a:t>
            </a:fld>
            <a:endParaRPr lang="en-US" altLang="en-US" smtClean="0"/>
          </a:p>
        </p:txBody>
      </p:sp>
      <p:sp>
        <p:nvSpPr>
          <p:cNvPr id="13517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517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517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DDABA185-C5D5-4D10-B5BB-87DCD3877C5E}" type="slidenum">
              <a:rPr lang="en-US" altLang="en-US"/>
              <a:pPr algn="r" eaLnBrk="1" hangingPunct="1">
                <a:spcBef>
                  <a:spcPct val="0"/>
                </a:spcBef>
              </a:pPr>
              <a:t>12</a:t>
            </a:fld>
            <a:endParaRPr lang="en-US" altLang="en-US"/>
          </a:p>
        </p:txBody>
      </p:sp>
      <p:sp>
        <p:nvSpPr>
          <p:cNvPr id="135177" name="Rectangle 2"/>
          <p:cNvSpPr>
            <a:spLocks noGrp="1" noRot="1" noChangeAspect="1" noChangeArrowheads="1" noTextEdit="1"/>
          </p:cNvSpPr>
          <p:nvPr>
            <p:ph type="sldImg"/>
          </p:nvPr>
        </p:nvSpPr>
        <p:spPr>
          <a:ln/>
        </p:spPr>
      </p:sp>
      <p:sp>
        <p:nvSpPr>
          <p:cNvPr id="1351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Insert the proper tabs and pages to complete the four subchapters of NJAC 5:70. Describe what each section does</a:t>
            </a:r>
            <a:r>
              <a:rPr lang="en-US" altLang="en-US" dirty="0" smtClean="0"/>
              <a:t>.</a:t>
            </a:r>
          </a:p>
          <a:p>
            <a:pPr eaLnBrk="1" hangingPunct="1"/>
            <a:endParaRPr lang="en-US" altLang="en-US" dirty="0" smtClean="0"/>
          </a:p>
          <a:p>
            <a:pPr eaLnBrk="1" hangingPunct="1"/>
            <a:r>
              <a:rPr lang="en-US" altLang="en-US" dirty="0" smtClean="0"/>
              <a:t>Inform students that tabs may lead or lag start of section unlike a novel where each chapter starts on a new page. </a:t>
            </a:r>
          </a:p>
          <a:p>
            <a:pPr eaLnBrk="1" hangingPunct="1"/>
            <a:endParaRPr lang="en-US" altLang="en-US" dirty="0" smtClean="0"/>
          </a:p>
          <a:p>
            <a:pPr eaLnBrk="1" hangingPunct="1"/>
            <a:r>
              <a:rPr lang="en-US" altLang="en-US" dirty="0" smtClean="0"/>
              <a:t>Inform them the page section is also at top right.</a:t>
            </a:r>
            <a:endParaRPr lang="en-US" altLang="en-US" dirty="0" smtClean="0"/>
          </a:p>
        </p:txBody>
      </p:sp>
    </p:spTree>
    <p:extLst>
      <p:ext uri="{BB962C8B-B14F-4D97-AF65-F5344CB8AC3E}">
        <p14:creationId xmlns:p14="http://schemas.microsoft.com/office/powerpoint/2010/main" val="1451822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619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619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61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CD3F65AC-D063-4F71-9D65-99CEFCCD86BB}" type="slidenum">
              <a:rPr lang="en-US" altLang="en-US" smtClean="0"/>
              <a:pPr eaLnBrk="1" hangingPunct="1">
                <a:spcBef>
                  <a:spcPct val="0"/>
                </a:spcBef>
              </a:pPr>
              <a:t>13</a:t>
            </a:fld>
            <a:endParaRPr lang="en-US" altLang="en-US" smtClean="0"/>
          </a:p>
        </p:txBody>
      </p:sp>
      <p:sp>
        <p:nvSpPr>
          <p:cNvPr id="136198"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6199"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6200"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DC3725A1-00ED-48A3-A00B-4E2630D7CD44}" type="slidenum">
              <a:rPr lang="en-US" altLang="en-US"/>
              <a:pPr algn="r" eaLnBrk="1" hangingPunct="1">
                <a:spcBef>
                  <a:spcPct val="0"/>
                </a:spcBef>
              </a:pPr>
              <a:t>13</a:t>
            </a:fld>
            <a:endParaRPr lang="en-US" altLang="en-US"/>
          </a:p>
        </p:txBody>
      </p:sp>
      <p:sp>
        <p:nvSpPr>
          <p:cNvPr id="136201" name="Rectangle 2"/>
          <p:cNvSpPr>
            <a:spLocks noGrp="1" noRot="1" noChangeAspect="1" noChangeArrowheads="1" noTextEdit="1"/>
          </p:cNvSpPr>
          <p:nvPr>
            <p:ph type="sldImg"/>
          </p:nvPr>
        </p:nvSpPr>
        <p:spPr>
          <a:ln/>
        </p:spPr>
      </p:sp>
      <p:sp>
        <p:nvSpPr>
          <p:cNvPr id="1362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Insert the proper tabs and pages to complete the four subchapters of NJAC 5:71</a:t>
            </a:r>
          </a:p>
        </p:txBody>
      </p:sp>
    </p:spTree>
    <p:extLst>
      <p:ext uri="{BB962C8B-B14F-4D97-AF65-F5344CB8AC3E}">
        <p14:creationId xmlns:p14="http://schemas.microsoft.com/office/powerpoint/2010/main" val="1914023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72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72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72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9F112980-41F9-4873-9FBA-D9F51B07263B}" type="slidenum">
              <a:rPr lang="en-US" altLang="en-US" smtClean="0"/>
              <a:pPr eaLnBrk="1" hangingPunct="1">
                <a:spcBef>
                  <a:spcPct val="0"/>
                </a:spcBef>
              </a:pPr>
              <a:t>14</a:t>
            </a:fld>
            <a:endParaRPr lang="en-US" altLang="en-US" smtClean="0"/>
          </a:p>
        </p:txBody>
      </p:sp>
      <p:sp>
        <p:nvSpPr>
          <p:cNvPr id="137222"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7223"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7224"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96D17740-6C6B-4F1B-ACF3-5EEE148247CD}" type="slidenum">
              <a:rPr lang="en-US" altLang="en-US"/>
              <a:pPr algn="r" eaLnBrk="1" hangingPunct="1">
                <a:spcBef>
                  <a:spcPct val="0"/>
                </a:spcBef>
              </a:pPr>
              <a:t>14</a:t>
            </a:fld>
            <a:endParaRPr lang="en-US" altLang="en-US"/>
          </a:p>
        </p:txBody>
      </p:sp>
      <p:sp>
        <p:nvSpPr>
          <p:cNvPr id="137225" name="Rectangle 2"/>
          <p:cNvSpPr>
            <a:spLocks noGrp="1" noRot="1" noChangeAspect="1" noChangeArrowheads="1" noTextEdit="1"/>
          </p:cNvSpPr>
          <p:nvPr>
            <p:ph type="sldImg"/>
          </p:nvPr>
        </p:nvSpPr>
        <p:spPr>
          <a:ln/>
        </p:spPr>
      </p:sp>
      <p:sp>
        <p:nvSpPr>
          <p:cNvPr id="13722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three subchapters of NJAC 5:72</a:t>
            </a:r>
          </a:p>
          <a:p>
            <a:pPr eaLnBrk="1" hangingPunct="1"/>
            <a:endParaRPr lang="en-US" altLang="en-US" dirty="0" smtClean="0"/>
          </a:p>
        </p:txBody>
      </p:sp>
    </p:spTree>
    <p:extLst>
      <p:ext uri="{BB962C8B-B14F-4D97-AF65-F5344CB8AC3E}">
        <p14:creationId xmlns:p14="http://schemas.microsoft.com/office/powerpoint/2010/main" val="4121481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824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824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82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9B5F92B-3680-493C-963A-96BC6C128A15}" type="slidenum">
              <a:rPr lang="en-US" altLang="en-US" smtClean="0"/>
              <a:pPr eaLnBrk="1" hangingPunct="1">
                <a:spcBef>
                  <a:spcPct val="0"/>
                </a:spcBef>
              </a:pPr>
              <a:t>15</a:t>
            </a:fld>
            <a:endParaRPr lang="en-US" altLang="en-US" smtClean="0"/>
          </a:p>
        </p:txBody>
      </p:sp>
      <p:sp>
        <p:nvSpPr>
          <p:cNvPr id="138246"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8247"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8248"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0ACEA785-A214-4D63-968A-D38E2B013F5D}" type="slidenum">
              <a:rPr lang="en-US" altLang="en-US"/>
              <a:pPr algn="r" eaLnBrk="1" hangingPunct="1">
                <a:spcBef>
                  <a:spcPct val="0"/>
                </a:spcBef>
              </a:pPr>
              <a:t>15</a:t>
            </a:fld>
            <a:endParaRPr lang="en-US" altLang="en-US"/>
          </a:p>
        </p:txBody>
      </p:sp>
      <p:sp>
        <p:nvSpPr>
          <p:cNvPr id="138249" name="Rectangle 2"/>
          <p:cNvSpPr>
            <a:spLocks noGrp="1" noRot="1" noChangeAspect="1" noChangeArrowheads="1" noTextEdit="1"/>
          </p:cNvSpPr>
          <p:nvPr>
            <p:ph type="sldImg"/>
          </p:nvPr>
        </p:nvSpPr>
        <p:spPr>
          <a:ln/>
        </p:spPr>
      </p:sp>
      <p:sp>
        <p:nvSpPr>
          <p:cNvPr id="1382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eight subchapters of NJAC 5:73.</a:t>
            </a:r>
            <a:r>
              <a:rPr lang="en-US" altLang="en-US" baseline="0" dirty="0" smtClean="0"/>
              <a:t> </a:t>
            </a:r>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3387836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926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926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92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C87E33F-C4D8-406E-9878-8916A025DF78}" type="slidenum">
              <a:rPr lang="en-US" altLang="en-US" smtClean="0"/>
              <a:pPr eaLnBrk="1" hangingPunct="1">
                <a:spcBef>
                  <a:spcPct val="0"/>
                </a:spcBef>
              </a:pPr>
              <a:t>16</a:t>
            </a:fld>
            <a:endParaRPr lang="en-US" altLang="en-US" smtClean="0"/>
          </a:p>
        </p:txBody>
      </p:sp>
      <p:sp>
        <p:nvSpPr>
          <p:cNvPr id="139270"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9271"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9272"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EA5C5BF0-1473-4A50-8635-3DA087FE3B8D}" type="slidenum">
              <a:rPr lang="en-US" altLang="en-US"/>
              <a:pPr algn="r" eaLnBrk="1" hangingPunct="1">
                <a:spcBef>
                  <a:spcPct val="0"/>
                </a:spcBef>
              </a:pPr>
              <a:t>16</a:t>
            </a:fld>
            <a:endParaRPr lang="en-US" altLang="en-US"/>
          </a:p>
        </p:txBody>
      </p:sp>
      <p:sp>
        <p:nvSpPr>
          <p:cNvPr id="139273" name="Rectangle 2"/>
          <p:cNvSpPr>
            <a:spLocks noGrp="1" noRot="1" noChangeAspect="1" noChangeArrowheads="1" noTextEdit="1"/>
          </p:cNvSpPr>
          <p:nvPr>
            <p:ph type="sldImg"/>
          </p:nvPr>
        </p:nvSpPr>
        <p:spPr>
          <a:ln/>
        </p:spPr>
      </p:sp>
      <p:sp>
        <p:nvSpPr>
          <p:cNvPr id="1392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two subchapters of NJAC 5:74</a:t>
            </a:r>
          </a:p>
          <a:p>
            <a:pPr eaLnBrk="1" hangingPunct="1"/>
            <a:endParaRPr lang="en-US" altLang="en-US" dirty="0" smtClean="0"/>
          </a:p>
        </p:txBody>
      </p:sp>
    </p:spTree>
    <p:extLst>
      <p:ext uri="{BB962C8B-B14F-4D97-AF65-F5344CB8AC3E}">
        <p14:creationId xmlns:p14="http://schemas.microsoft.com/office/powerpoint/2010/main" val="2012019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029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029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02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189D9E17-099C-466F-9121-4D80D206D7A7}" type="slidenum">
              <a:rPr lang="en-US" altLang="en-US" smtClean="0"/>
              <a:pPr eaLnBrk="1" hangingPunct="1">
                <a:spcBef>
                  <a:spcPct val="0"/>
                </a:spcBef>
              </a:pPr>
              <a:t>17</a:t>
            </a:fld>
            <a:endParaRPr lang="en-US" altLang="en-US" smtClean="0"/>
          </a:p>
        </p:txBody>
      </p:sp>
      <p:sp>
        <p:nvSpPr>
          <p:cNvPr id="14029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029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029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6CE8EE52-2E8D-4F38-B415-A7B109220AB4}" type="slidenum">
              <a:rPr lang="en-US" altLang="en-US"/>
              <a:pPr algn="r" eaLnBrk="1" hangingPunct="1">
                <a:spcBef>
                  <a:spcPct val="0"/>
                </a:spcBef>
              </a:pPr>
              <a:t>17</a:t>
            </a:fld>
            <a:endParaRPr lang="en-US" altLang="en-US"/>
          </a:p>
        </p:txBody>
      </p:sp>
      <p:sp>
        <p:nvSpPr>
          <p:cNvPr id="140297" name="Rectangle 2"/>
          <p:cNvSpPr>
            <a:spLocks noGrp="1" noRot="1" noChangeAspect="1" noChangeArrowheads="1" noTextEdit="1"/>
          </p:cNvSpPr>
          <p:nvPr>
            <p:ph type="sldImg"/>
          </p:nvPr>
        </p:nvSpPr>
        <p:spPr>
          <a:ln/>
        </p:spPr>
      </p:sp>
      <p:sp>
        <p:nvSpPr>
          <p:cNvPr id="1402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two subchapters of NJAC 5:75 and three for 5:75A</a:t>
            </a:r>
          </a:p>
          <a:p>
            <a:pPr eaLnBrk="1" hangingPunct="1"/>
            <a:endParaRPr lang="en-US" altLang="en-US" dirty="0" smtClean="0"/>
          </a:p>
        </p:txBody>
      </p:sp>
    </p:spTree>
    <p:extLst>
      <p:ext uri="{BB962C8B-B14F-4D97-AF65-F5344CB8AC3E}">
        <p14:creationId xmlns:p14="http://schemas.microsoft.com/office/powerpoint/2010/main" val="3374885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029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029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02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189D9E17-099C-466F-9121-4D80D206D7A7}" type="slidenum">
              <a:rPr lang="en-US" altLang="en-US" smtClean="0"/>
              <a:pPr eaLnBrk="1" hangingPunct="1">
                <a:spcBef>
                  <a:spcPct val="0"/>
                </a:spcBef>
              </a:pPr>
              <a:t>18</a:t>
            </a:fld>
            <a:endParaRPr lang="en-US" altLang="en-US" smtClean="0"/>
          </a:p>
        </p:txBody>
      </p:sp>
      <p:sp>
        <p:nvSpPr>
          <p:cNvPr id="14029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029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029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6CE8EE52-2E8D-4F38-B415-A7B109220AB4}" type="slidenum">
              <a:rPr lang="en-US" altLang="en-US"/>
              <a:pPr algn="r" eaLnBrk="1" hangingPunct="1">
                <a:spcBef>
                  <a:spcPct val="0"/>
                </a:spcBef>
              </a:pPr>
              <a:t>18</a:t>
            </a:fld>
            <a:endParaRPr lang="en-US" altLang="en-US"/>
          </a:p>
        </p:txBody>
      </p:sp>
      <p:sp>
        <p:nvSpPr>
          <p:cNvPr id="140297" name="Rectangle 2"/>
          <p:cNvSpPr>
            <a:spLocks noGrp="1" noRot="1" noChangeAspect="1" noChangeArrowheads="1" noTextEdit="1"/>
          </p:cNvSpPr>
          <p:nvPr>
            <p:ph type="sldImg"/>
          </p:nvPr>
        </p:nvSpPr>
        <p:spPr>
          <a:ln/>
        </p:spPr>
      </p:sp>
      <p:sp>
        <p:nvSpPr>
          <p:cNvPr id="1402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a:t>
            </a:r>
            <a:r>
              <a:rPr lang="en-US" altLang="en-US" dirty="0" smtClean="0"/>
              <a:t>four </a:t>
            </a:r>
            <a:r>
              <a:rPr lang="en-US" altLang="en-US" dirty="0" smtClean="0"/>
              <a:t>subchapters of NJAC 5:76</a:t>
            </a:r>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1605727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029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029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02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189D9E17-099C-466F-9121-4D80D206D7A7}" type="slidenum">
              <a:rPr lang="en-US" altLang="en-US" smtClean="0"/>
              <a:pPr eaLnBrk="1" hangingPunct="1">
                <a:spcBef>
                  <a:spcPct val="0"/>
                </a:spcBef>
              </a:pPr>
              <a:t>19</a:t>
            </a:fld>
            <a:endParaRPr lang="en-US" altLang="en-US" smtClean="0"/>
          </a:p>
        </p:txBody>
      </p:sp>
      <p:sp>
        <p:nvSpPr>
          <p:cNvPr id="14029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029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029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6CE8EE52-2E8D-4F38-B415-A7B109220AB4}" type="slidenum">
              <a:rPr lang="en-US" altLang="en-US"/>
              <a:pPr algn="r" eaLnBrk="1" hangingPunct="1">
                <a:spcBef>
                  <a:spcPct val="0"/>
                </a:spcBef>
              </a:pPr>
              <a:t>19</a:t>
            </a:fld>
            <a:endParaRPr lang="en-US" altLang="en-US"/>
          </a:p>
        </p:txBody>
      </p:sp>
      <p:sp>
        <p:nvSpPr>
          <p:cNvPr id="140297" name="Rectangle 2"/>
          <p:cNvSpPr>
            <a:spLocks noGrp="1" noRot="1" noChangeAspect="1" noChangeArrowheads="1" noTextEdit="1"/>
          </p:cNvSpPr>
          <p:nvPr>
            <p:ph type="sldImg"/>
          </p:nvPr>
        </p:nvSpPr>
        <p:spPr>
          <a:ln/>
        </p:spPr>
      </p:sp>
      <p:sp>
        <p:nvSpPr>
          <p:cNvPr id="1402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Insert the proper tabs and pages to complete the </a:t>
            </a:r>
            <a:r>
              <a:rPr lang="en-US" altLang="en-US" dirty="0" smtClean="0"/>
              <a:t>balance.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Then begin the updates with saving of title page at front of book for each new section update.</a:t>
            </a:r>
            <a:endParaRPr lang="en-US" altLang="en-US" dirty="0" smtClean="0"/>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157317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1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131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13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C27CD286-6CD9-4E14-9BCF-25B59DA75884}" type="slidenum">
              <a:rPr lang="en-US" altLang="en-US" smtClean="0"/>
              <a:pPr eaLnBrk="1" hangingPunct="1">
                <a:spcBef>
                  <a:spcPct val="0"/>
                </a:spcBef>
              </a:pPr>
              <a:t>20</a:t>
            </a:fld>
            <a:endParaRPr lang="en-US" altLang="en-US" smtClean="0"/>
          </a:p>
        </p:txBody>
      </p:sp>
      <p:sp>
        <p:nvSpPr>
          <p:cNvPr id="141318"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1319"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1320"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0F79DD73-87F8-4D39-AF6F-F9F98F5B1C6F}" type="slidenum">
              <a:rPr lang="en-US" altLang="en-US"/>
              <a:pPr algn="r" eaLnBrk="1" hangingPunct="1">
                <a:spcBef>
                  <a:spcPct val="0"/>
                </a:spcBef>
              </a:pPr>
              <a:t>20</a:t>
            </a:fld>
            <a:endParaRPr lang="en-US" altLang="en-US"/>
          </a:p>
        </p:txBody>
      </p:sp>
      <p:sp>
        <p:nvSpPr>
          <p:cNvPr id="141321" name="Rectangle 2"/>
          <p:cNvSpPr>
            <a:spLocks noGrp="1" noRot="1" noChangeAspect="1" noChangeArrowheads="1" noTextEdit="1"/>
          </p:cNvSpPr>
          <p:nvPr>
            <p:ph type="sldImg"/>
          </p:nvPr>
        </p:nvSpPr>
        <p:spPr>
          <a:ln/>
        </p:spPr>
      </p:sp>
      <p:sp>
        <p:nvSpPr>
          <p:cNvPr id="14132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39321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00CE5527-FBC8-4936-8B16-AE5039ABB189}" type="slidenum">
              <a:rPr lang="en-US" altLang="en-US" smtClean="0"/>
              <a:pPr eaLnBrk="1" hangingPunct="1">
                <a:spcBef>
                  <a:spcPct val="0"/>
                </a:spcBef>
              </a:pPr>
              <a:t>3</a:t>
            </a:fld>
            <a:endParaRPr lang="en-US" altLang="en-US" smtClean="0"/>
          </a:p>
        </p:txBody>
      </p:sp>
      <p:sp>
        <p:nvSpPr>
          <p:cNvPr id="124931"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2493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24933"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24934"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86D8C18E-BD26-48BC-BAF5-80EC91AD2CD3}" type="slidenum">
              <a:rPr lang="en-US" altLang="en-US"/>
              <a:pPr algn="r" eaLnBrk="1" hangingPunct="1">
                <a:spcBef>
                  <a:spcPct val="0"/>
                </a:spcBef>
              </a:pPr>
              <a:t>3</a:t>
            </a:fld>
            <a:endParaRPr lang="en-US" altLang="en-US"/>
          </a:p>
        </p:txBody>
      </p:sp>
      <p:sp>
        <p:nvSpPr>
          <p:cNvPr id="124935" name="Rectangle 2"/>
          <p:cNvSpPr>
            <a:spLocks noGrp="1" noRot="1" noChangeAspect="1" noChangeArrowheads="1" noTextEdit="1"/>
          </p:cNvSpPr>
          <p:nvPr>
            <p:ph type="sldImg"/>
          </p:nvPr>
        </p:nvSpPr>
        <p:spPr>
          <a:ln/>
        </p:spPr>
      </p:sp>
      <p:sp>
        <p:nvSpPr>
          <p:cNvPr id="1249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18093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233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234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23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5ED95A51-FBF5-4163-8471-15A1A345B9CF}" type="slidenum">
              <a:rPr lang="en-US" altLang="en-US" smtClean="0"/>
              <a:pPr eaLnBrk="1" hangingPunct="1">
                <a:spcBef>
                  <a:spcPct val="0"/>
                </a:spcBef>
              </a:pPr>
              <a:t>21</a:t>
            </a:fld>
            <a:endParaRPr lang="en-US" altLang="en-US" smtClean="0"/>
          </a:p>
        </p:txBody>
      </p:sp>
      <p:sp>
        <p:nvSpPr>
          <p:cNvPr id="142342"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2343"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2344"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3B2FBD64-BC78-4F29-833D-5A897DB6850A}" type="slidenum">
              <a:rPr lang="en-US" altLang="en-US"/>
              <a:pPr algn="r" eaLnBrk="1" hangingPunct="1">
                <a:spcBef>
                  <a:spcPct val="0"/>
                </a:spcBef>
              </a:pPr>
              <a:t>21</a:t>
            </a:fld>
            <a:endParaRPr lang="en-US" altLang="en-US"/>
          </a:p>
        </p:txBody>
      </p:sp>
      <p:sp>
        <p:nvSpPr>
          <p:cNvPr id="142345" name="Rectangle 2"/>
          <p:cNvSpPr>
            <a:spLocks noGrp="1" noRot="1" noChangeAspect="1" noChangeArrowheads="1" noTextEdit="1"/>
          </p:cNvSpPr>
          <p:nvPr>
            <p:ph type="sldImg"/>
          </p:nvPr>
        </p:nvSpPr>
        <p:spPr>
          <a:ln/>
        </p:spPr>
      </p:sp>
      <p:sp>
        <p:nvSpPr>
          <p:cNvPr id="14234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Explain that these councils meet every other month. Each is chaired</a:t>
            </a:r>
            <a:r>
              <a:rPr lang="en-US" altLang="en-US" baseline="0" dirty="0" smtClean="0"/>
              <a:t> by a Fire Commission member. Each reviews , updates or adds material which is recommended to fire safety commission. THERE IS NO MANDATORY ADOPTION at </a:t>
            </a:r>
            <a:r>
              <a:rPr lang="en-US" altLang="en-US" baseline="0" smtClean="0"/>
              <a:t>these counsels. </a:t>
            </a:r>
            <a:endParaRPr lang="en-US" altLang="en-US" dirty="0" smtClean="0"/>
          </a:p>
        </p:txBody>
      </p:sp>
    </p:spTree>
    <p:extLst>
      <p:ext uri="{BB962C8B-B14F-4D97-AF65-F5344CB8AC3E}">
        <p14:creationId xmlns:p14="http://schemas.microsoft.com/office/powerpoint/2010/main" val="1143468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336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336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33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D598B7AA-E012-4F78-8348-2EA72E81AB99}" type="slidenum">
              <a:rPr lang="en-US" altLang="en-US" smtClean="0"/>
              <a:pPr eaLnBrk="1" hangingPunct="1">
                <a:spcBef>
                  <a:spcPct val="0"/>
                </a:spcBef>
              </a:pPr>
              <a:t>22</a:t>
            </a:fld>
            <a:endParaRPr lang="en-US" altLang="en-US" smtClean="0"/>
          </a:p>
        </p:txBody>
      </p:sp>
      <p:sp>
        <p:nvSpPr>
          <p:cNvPr id="143366"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3367"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3368"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54BD5DEA-D0F3-4B3E-998E-F0A624D884CD}" type="slidenum">
              <a:rPr lang="en-US" altLang="en-US"/>
              <a:pPr algn="r" eaLnBrk="1" hangingPunct="1">
                <a:spcBef>
                  <a:spcPct val="0"/>
                </a:spcBef>
              </a:pPr>
              <a:t>22</a:t>
            </a:fld>
            <a:endParaRPr lang="en-US" altLang="en-US"/>
          </a:p>
        </p:txBody>
      </p:sp>
      <p:sp>
        <p:nvSpPr>
          <p:cNvPr id="143369" name="Rectangle 2"/>
          <p:cNvSpPr>
            <a:spLocks noGrp="1" noRot="1" noChangeAspect="1" noChangeArrowheads="1" noTextEdit="1"/>
          </p:cNvSpPr>
          <p:nvPr>
            <p:ph type="sldImg"/>
          </p:nvPr>
        </p:nvSpPr>
        <p:spPr>
          <a:ln/>
        </p:spPr>
      </p:sp>
      <p:sp>
        <p:nvSpPr>
          <p:cNvPr id="1433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52049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4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4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43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4AB8F7C2-CAD1-481D-96BF-1EDB46250455}" type="slidenum">
              <a:rPr lang="en-US" altLang="en-US" smtClean="0"/>
              <a:pPr eaLnBrk="1" hangingPunct="1">
                <a:spcBef>
                  <a:spcPct val="0"/>
                </a:spcBef>
              </a:pPr>
              <a:t>23</a:t>
            </a:fld>
            <a:endParaRPr lang="en-US" altLang="en-US" smtClean="0"/>
          </a:p>
        </p:txBody>
      </p:sp>
      <p:sp>
        <p:nvSpPr>
          <p:cNvPr id="144390"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4391"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4392"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F7D11E7B-81DD-4A37-BC57-44A1EC254F8A}" type="slidenum">
              <a:rPr lang="en-US" altLang="en-US"/>
              <a:pPr algn="r" eaLnBrk="1" hangingPunct="1">
                <a:spcBef>
                  <a:spcPct val="0"/>
                </a:spcBef>
              </a:pPr>
              <a:t>23</a:t>
            </a:fld>
            <a:endParaRPr lang="en-US" altLang="en-US"/>
          </a:p>
        </p:txBody>
      </p:sp>
      <p:sp>
        <p:nvSpPr>
          <p:cNvPr id="144393" name="Rectangle 2"/>
          <p:cNvSpPr>
            <a:spLocks noGrp="1" noRot="1" noChangeAspect="1" noChangeArrowheads="1" noTextEdit="1"/>
          </p:cNvSpPr>
          <p:nvPr>
            <p:ph type="sldImg"/>
          </p:nvPr>
        </p:nvSpPr>
        <p:spPr>
          <a:ln/>
        </p:spPr>
      </p:sp>
      <p:sp>
        <p:nvSpPr>
          <p:cNvPr id="1443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8598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54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541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54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8BCF438A-A08B-473D-BA5E-601847C3D723}" type="slidenum">
              <a:rPr lang="en-US" altLang="en-US" smtClean="0"/>
              <a:pPr eaLnBrk="1" hangingPunct="1">
                <a:spcBef>
                  <a:spcPct val="0"/>
                </a:spcBef>
              </a:pPr>
              <a:t>24</a:t>
            </a:fld>
            <a:endParaRPr lang="en-US" altLang="en-US" smtClean="0"/>
          </a:p>
        </p:txBody>
      </p:sp>
      <p:sp>
        <p:nvSpPr>
          <p:cNvPr id="14541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541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541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03CA7686-6260-4F66-971C-D101C98AF1C5}" type="slidenum">
              <a:rPr lang="en-US" altLang="en-US"/>
              <a:pPr algn="r" eaLnBrk="1" hangingPunct="1">
                <a:spcBef>
                  <a:spcPct val="0"/>
                </a:spcBef>
              </a:pPr>
              <a:t>24</a:t>
            </a:fld>
            <a:endParaRPr lang="en-US" altLang="en-US"/>
          </a:p>
        </p:txBody>
      </p:sp>
      <p:sp>
        <p:nvSpPr>
          <p:cNvPr id="145417" name="Rectangle 2"/>
          <p:cNvSpPr>
            <a:spLocks noGrp="1" noRot="1" noChangeAspect="1" noChangeArrowheads="1" noTextEdit="1"/>
          </p:cNvSpPr>
          <p:nvPr>
            <p:ph type="sldImg"/>
          </p:nvPr>
        </p:nvSpPr>
        <p:spPr>
          <a:ln/>
        </p:spPr>
      </p:sp>
      <p:sp>
        <p:nvSpPr>
          <p:cNvPr id="14541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UCC Intent and design.  Effective 1 January 1977  A date which will be very important as we move further in the course</a:t>
            </a:r>
          </a:p>
        </p:txBody>
      </p:sp>
    </p:spTree>
    <p:extLst>
      <p:ext uri="{BB962C8B-B14F-4D97-AF65-F5344CB8AC3E}">
        <p14:creationId xmlns:p14="http://schemas.microsoft.com/office/powerpoint/2010/main" val="16654869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464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4643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464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C1B0645D-B137-4D61-8513-90E375B55FCE}" type="slidenum">
              <a:rPr lang="en-US" altLang="en-US" smtClean="0"/>
              <a:pPr eaLnBrk="1" hangingPunct="1">
                <a:spcBef>
                  <a:spcPct val="0"/>
                </a:spcBef>
              </a:pPr>
              <a:t>25</a:t>
            </a:fld>
            <a:endParaRPr lang="en-US" altLang="en-US" smtClean="0"/>
          </a:p>
        </p:txBody>
      </p:sp>
      <p:sp>
        <p:nvSpPr>
          <p:cNvPr id="146438"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46439"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46440"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D8DD1B68-819B-488E-A722-CBB3ACDB8299}" type="slidenum">
              <a:rPr lang="en-US" altLang="en-US"/>
              <a:pPr algn="r" eaLnBrk="1" hangingPunct="1">
                <a:spcBef>
                  <a:spcPct val="0"/>
                </a:spcBef>
              </a:pPr>
              <a:t>25</a:t>
            </a:fld>
            <a:endParaRPr lang="en-US" altLang="en-US"/>
          </a:p>
        </p:txBody>
      </p:sp>
      <p:sp>
        <p:nvSpPr>
          <p:cNvPr id="146441" name="Rectangle 2"/>
          <p:cNvSpPr>
            <a:spLocks noGrp="1" noRot="1" noChangeAspect="1" noChangeArrowheads="1" noTextEdit="1"/>
          </p:cNvSpPr>
          <p:nvPr>
            <p:ph type="sldImg"/>
          </p:nvPr>
        </p:nvSpPr>
        <p:spPr>
          <a:ln/>
        </p:spPr>
      </p:sp>
      <p:sp>
        <p:nvSpPr>
          <p:cNvPr id="14644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17791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5360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5360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536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543BE68C-A5F7-49FD-AB42-78B9281529E6}" type="slidenum">
              <a:rPr lang="en-US" altLang="en-US" smtClean="0"/>
              <a:pPr eaLnBrk="1" hangingPunct="1">
                <a:spcBef>
                  <a:spcPct val="0"/>
                </a:spcBef>
              </a:pPr>
              <a:t>26</a:t>
            </a:fld>
            <a:endParaRPr lang="en-US" altLang="en-US" smtClean="0"/>
          </a:p>
        </p:txBody>
      </p:sp>
      <p:sp>
        <p:nvSpPr>
          <p:cNvPr id="153606"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53607"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53608"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BB4623B4-97B2-4D00-A8A8-2FB42E7E3B37}" type="slidenum">
              <a:rPr lang="en-US" altLang="en-US"/>
              <a:pPr algn="r" eaLnBrk="1" hangingPunct="1">
                <a:spcBef>
                  <a:spcPct val="0"/>
                </a:spcBef>
              </a:pPr>
              <a:t>26</a:t>
            </a:fld>
            <a:endParaRPr lang="en-US" altLang="en-US"/>
          </a:p>
        </p:txBody>
      </p:sp>
      <p:sp>
        <p:nvSpPr>
          <p:cNvPr id="153609" name="Rectangle 2"/>
          <p:cNvSpPr>
            <a:spLocks noGrp="1" noRot="1" noChangeAspect="1" noChangeArrowheads="1" noTextEdit="1"/>
          </p:cNvSpPr>
          <p:nvPr>
            <p:ph type="sldImg"/>
          </p:nvPr>
        </p:nvSpPr>
        <p:spPr>
          <a:xfrm>
            <a:off x="1155700" y="695325"/>
            <a:ext cx="4546600" cy="3409950"/>
          </a:xfrm>
          <a:ln/>
        </p:spPr>
      </p:sp>
      <p:sp>
        <p:nvSpPr>
          <p:cNvPr id="153610" name="Rectangle 3"/>
          <p:cNvSpPr>
            <a:spLocks noGrp="1" noChangeArrowheads="1"/>
          </p:cNvSpPr>
          <p:nvPr>
            <p:ph type="body" idx="1"/>
          </p:nvPr>
        </p:nvSpPr>
        <p:spPr>
          <a:xfrm>
            <a:off x="904385" y="4334683"/>
            <a:ext cx="5047697" cy="408929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Self explanatory. See the next slide for the “E’s”.</a:t>
            </a:r>
          </a:p>
        </p:txBody>
      </p:sp>
    </p:spTree>
    <p:extLst>
      <p:ext uri="{BB962C8B-B14F-4D97-AF65-F5344CB8AC3E}">
        <p14:creationId xmlns:p14="http://schemas.microsoft.com/office/powerpoint/2010/main" val="121773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546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546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546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C5DA4B3-8282-460C-B7A7-68DFC8ACFC73}" type="slidenum">
              <a:rPr lang="en-US" altLang="en-US" smtClean="0"/>
              <a:pPr eaLnBrk="1" hangingPunct="1">
                <a:spcBef>
                  <a:spcPct val="0"/>
                </a:spcBef>
              </a:pPr>
              <a:t>27</a:t>
            </a:fld>
            <a:endParaRPr lang="en-US" altLang="en-US" smtClean="0"/>
          </a:p>
        </p:txBody>
      </p:sp>
      <p:sp>
        <p:nvSpPr>
          <p:cNvPr id="154630"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54631"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54632"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F12590E2-89BE-402E-ACFC-9A91B1893A27}" type="slidenum">
              <a:rPr lang="en-US" altLang="en-US"/>
              <a:pPr algn="r" eaLnBrk="1" hangingPunct="1">
                <a:spcBef>
                  <a:spcPct val="0"/>
                </a:spcBef>
              </a:pPr>
              <a:t>27</a:t>
            </a:fld>
            <a:endParaRPr lang="en-US" altLang="en-US"/>
          </a:p>
        </p:txBody>
      </p:sp>
      <p:sp>
        <p:nvSpPr>
          <p:cNvPr id="154633" name="Rectangle 2"/>
          <p:cNvSpPr>
            <a:spLocks noGrp="1" noRot="1" noChangeAspect="1" noChangeArrowheads="1" noTextEdit="1"/>
          </p:cNvSpPr>
          <p:nvPr>
            <p:ph type="sldImg"/>
          </p:nvPr>
        </p:nvSpPr>
        <p:spPr>
          <a:ln/>
        </p:spPr>
      </p:sp>
      <p:sp>
        <p:nvSpPr>
          <p:cNvPr id="1546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5076639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5565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5565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556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3A02F44-D471-47DD-972F-BAD67821115E}" type="slidenum">
              <a:rPr lang="en-US" altLang="en-US" smtClean="0"/>
              <a:pPr eaLnBrk="1" hangingPunct="1">
                <a:spcBef>
                  <a:spcPct val="0"/>
                </a:spcBef>
              </a:pPr>
              <a:t>28</a:t>
            </a:fld>
            <a:endParaRPr lang="en-US" altLang="en-US" smtClean="0"/>
          </a:p>
        </p:txBody>
      </p:sp>
      <p:sp>
        <p:nvSpPr>
          <p:cNvPr id="15565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5565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5565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4076C9F0-7C74-4B1F-9EE6-13496B39A4F8}" type="slidenum">
              <a:rPr lang="en-US" altLang="en-US"/>
              <a:pPr algn="r" eaLnBrk="1" hangingPunct="1">
                <a:spcBef>
                  <a:spcPct val="0"/>
                </a:spcBef>
              </a:pPr>
              <a:t>28</a:t>
            </a:fld>
            <a:endParaRPr lang="en-US" altLang="en-US"/>
          </a:p>
        </p:txBody>
      </p:sp>
      <p:sp>
        <p:nvSpPr>
          <p:cNvPr id="155657" name="Rectangle 2"/>
          <p:cNvSpPr>
            <a:spLocks noGrp="1" noRot="1" noChangeAspect="1" noChangeArrowheads="1" noTextEdit="1"/>
          </p:cNvSpPr>
          <p:nvPr>
            <p:ph type="sldImg"/>
          </p:nvPr>
        </p:nvSpPr>
        <p:spPr>
          <a:ln/>
        </p:spPr>
      </p:sp>
      <p:sp>
        <p:nvSpPr>
          <p:cNvPr id="1556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These specific term are to be explained and</a:t>
            </a:r>
            <a:r>
              <a:rPr lang="en-US" altLang="en-US" baseline="0" dirty="0" smtClean="0"/>
              <a:t> apply to the Uniform Construction Code . However, being the UCC is so closely akin to the UFC-NJ it is important to note these terms as they apply.  The UCC field inspector for fire subcode may be termed fire inspector.</a:t>
            </a:r>
            <a:endParaRPr lang="en-US" altLang="en-US" dirty="0" smtClean="0"/>
          </a:p>
        </p:txBody>
      </p:sp>
    </p:spTree>
    <p:extLst>
      <p:ext uri="{BB962C8B-B14F-4D97-AF65-F5344CB8AC3E}">
        <p14:creationId xmlns:p14="http://schemas.microsoft.com/office/powerpoint/2010/main" val="2269457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6179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6179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617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4B307835-BEAA-4CBC-90FA-FA82C1CC0A9E}" type="slidenum">
              <a:rPr lang="en-US" altLang="en-US" smtClean="0"/>
              <a:pPr eaLnBrk="1" hangingPunct="1">
                <a:spcBef>
                  <a:spcPct val="0"/>
                </a:spcBef>
              </a:pPr>
              <a:t>29</a:t>
            </a:fld>
            <a:endParaRPr lang="en-US" altLang="en-US" smtClean="0"/>
          </a:p>
        </p:txBody>
      </p:sp>
      <p:sp>
        <p:nvSpPr>
          <p:cNvPr id="161798"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61799"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61800"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CB03863D-3BA4-40D0-9F99-34F33D64A87E}" type="slidenum">
              <a:rPr lang="en-US" altLang="en-US"/>
              <a:pPr algn="r" eaLnBrk="1" hangingPunct="1">
                <a:spcBef>
                  <a:spcPct val="0"/>
                </a:spcBef>
              </a:pPr>
              <a:t>29</a:t>
            </a:fld>
            <a:endParaRPr lang="en-US" altLang="en-US"/>
          </a:p>
        </p:txBody>
      </p:sp>
      <p:sp>
        <p:nvSpPr>
          <p:cNvPr id="161801" name="Rectangle 2"/>
          <p:cNvSpPr>
            <a:spLocks noGrp="1" noRot="1" noChangeAspect="1" noChangeArrowheads="1" noTextEdit="1"/>
          </p:cNvSpPr>
          <p:nvPr>
            <p:ph type="sldImg"/>
          </p:nvPr>
        </p:nvSpPr>
        <p:spPr>
          <a:ln/>
        </p:spPr>
      </p:sp>
      <p:sp>
        <p:nvSpPr>
          <p:cNvPr id="1618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052046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6486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6486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648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04C9194-C4E3-45DA-A19C-380CD3EA3928}" type="slidenum">
              <a:rPr lang="en-US" altLang="en-US" smtClean="0"/>
              <a:pPr eaLnBrk="1" hangingPunct="1">
                <a:spcBef>
                  <a:spcPct val="0"/>
                </a:spcBef>
              </a:pPr>
              <a:t>30</a:t>
            </a:fld>
            <a:endParaRPr lang="en-US" altLang="en-US" smtClean="0"/>
          </a:p>
        </p:txBody>
      </p:sp>
      <p:sp>
        <p:nvSpPr>
          <p:cNvPr id="164870" name="Rectangle 2"/>
          <p:cNvSpPr>
            <a:spLocks noGrp="1" noRot="1" noChangeAspect="1" noChangeArrowheads="1" noTextEdit="1"/>
          </p:cNvSpPr>
          <p:nvPr>
            <p:ph type="sldImg"/>
          </p:nvPr>
        </p:nvSpPr>
        <p:spPr>
          <a:xfrm>
            <a:off x="1155700" y="695325"/>
            <a:ext cx="4546600" cy="3409950"/>
          </a:xfrm>
          <a:ln/>
        </p:spPr>
      </p:sp>
      <p:sp>
        <p:nvSpPr>
          <p:cNvPr id="164871" name="Rectangle 3"/>
          <p:cNvSpPr>
            <a:spLocks noGrp="1" noChangeArrowheads="1"/>
          </p:cNvSpPr>
          <p:nvPr>
            <p:ph type="body" idx="1"/>
          </p:nvPr>
        </p:nvSpPr>
        <p:spPr>
          <a:xfrm>
            <a:off x="904385" y="4334683"/>
            <a:ext cx="5047697" cy="408929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Self explanatory</a:t>
            </a:r>
          </a:p>
          <a:p>
            <a:endParaRPr lang="en-US" altLang="en-US" smtClean="0"/>
          </a:p>
        </p:txBody>
      </p:sp>
    </p:spTree>
    <p:extLst>
      <p:ext uri="{BB962C8B-B14F-4D97-AF65-F5344CB8AC3E}">
        <p14:creationId xmlns:p14="http://schemas.microsoft.com/office/powerpoint/2010/main" val="1243650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259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259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259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2E57F3B7-7008-418C-94E3-60CA691C7811}" type="slidenum">
              <a:rPr lang="en-US" altLang="en-US" smtClean="0"/>
              <a:pPr eaLnBrk="1" hangingPunct="1">
                <a:spcBef>
                  <a:spcPct val="0"/>
                </a:spcBef>
              </a:pPr>
              <a:t>4</a:t>
            </a:fld>
            <a:endParaRPr lang="en-US" altLang="en-US" smtClean="0"/>
          </a:p>
        </p:txBody>
      </p:sp>
      <p:sp>
        <p:nvSpPr>
          <p:cNvPr id="125958" name="Rectangle 2"/>
          <p:cNvSpPr>
            <a:spLocks noGrp="1" noRot="1" noChangeAspect="1" noChangeArrowheads="1" noTextEdit="1"/>
          </p:cNvSpPr>
          <p:nvPr>
            <p:ph type="sldImg"/>
          </p:nvPr>
        </p:nvSpPr>
        <p:spPr>
          <a:ln/>
        </p:spPr>
      </p:sp>
      <p:sp>
        <p:nvSpPr>
          <p:cNvPr id="1259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31114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290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290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290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8700F1E-A5B7-4E9F-95BC-5A31A1FA1D28}" type="slidenum">
              <a:rPr lang="en-US" altLang="en-US" smtClean="0"/>
              <a:pPr eaLnBrk="1" hangingPunct="1">
                <a:spcBef>
                  <a:spcPct val="0"/>
                </a:spcBef>
              </a:pPr>
              <a:t>5</a:t>
            </a:fld>
            <a:endParaRPr lang="en-US" altLang="en-US" smtClean="0"/>
          </a:p>
        </p:txBody>
      </p:sp>
      <p:sp>
        <p:nvSpPr>
          <p:cNvPr id="129030" name="Rectangle 2"/>
          <p:cNvSpPr>
            <a:spLocks noGrp="1" noRot="1" noChangeAspect="1" noChangeArrowheads="1" noTextEdit="1"/>
          </p:cNvSpPr>
          <p:nvPr>
            <p:ph type="sldImg"/>
          </p:nvPr>
        </p:nvSpPr>
        <p:spPr>
          <a:ln/>
        </p:spPr>
      </p:sp>
      <p:sp>
        <p:nvSpPr>
          <p:cNvPr id="1290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084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005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005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00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733EF5A-8F8A-41EE-8A8D-7B2948D36388}" type="slidenum">
              <a:rPr lang="en-US" altLang="en-US" smtClean="0"/>
              <a:pPr eaLnBrk="1" hangingPunct="1">
                <a:spcBef>
                  <a:spcPct val="0"/>
                </a:spcBef>
              </a:pPr>
              <a:t>6</a:t>
            </a:fld>
            <a:endParaRPr lang="en-US" altLang="en-US" smtClean="0"/>
          </a:p>
        </p:txBody>
      </p:sp>
      <p:sp>
        <p:nvSpPr>
          <p:cNvPr id="13005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005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005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3F707B71-9F6F-42F1-A704-7A18FF0FDE75}" type="slidenum">
              <a:rPr lang="en-US" altLang="en-US"/>
              <a:pPr algn="r" eaLnBrk="1" hangingPunct="1">
                <a:spcBef>
                  <a:spcPct val="0"/>
                </a:spcBef>
              </a:pPr>
              <a:t>6</a:t>
            </a:fld>
            <a:endParaRPr lang="en-US" altLang="en-US"/>
          </a:p>
        </p:txBody>
      </p:sp>
      <p:sp>
        <p:nvSpPr>
          <p:cNvPr id="130057" name="Rectangle 2"/>
          <p:cNvSpPr>
            <a:spLocks noGrp="1" noRot="1" noChangeAspect="1" noChangeArrowheads="1" noTextEdit="1"/>
          </p:cNvSpPr>
          <p:nvPr>
            <p:ph type="sldImg"/>
          </p:nvPr>
        </p:nvSpPr>
        <p:spPr>
          <a:ln/>
        </p:spPr>
      </p:sp>
      <p:sp>
        <p:nvSpPr>
          <p:cNvPr id="1300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582342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107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107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10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2BC52FFE-3587-42E7-A00A-54A5D9D1CCE8}" type="slidenum">
              <a:rPr lang="en-US" altLang="en-US" smtClean="0"/>
              <a:pPr eaLnBrk="1" hangingPunct="1">
                <a:spcBef>
                  <a:spcPct val="0"/>
                </a:spcBef>
              </a:pPr>
              <a:t>7</a:t>
            </a:fld>
            <a:endParaRPr lang="en-US" altLang="en-US" smtClean="0"/>
          </a:p>
        </p:txBody>
      </p:sp>
      <p:sp>
        <p:nvSpPr>
          <p:cNvPr id="131078"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1079"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1080"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C8D79CC1-3D92-4B8D-BC7F-EACF6BAC9776}" type="slidenum">
              <a:rPr lang="en-US" altLang="en-US"/>
              <a:pPr algn="r" eaLnBrk="1" hangingPunct="1">
                <a:spcBef>
                  <a:spcPct val="0"/>
                </a:spcBef>
              </a:pPr>
              <a:t>7</a:t>
            </a:fld>
            <a:endParaRPr lang="en-US" altLang="en-US"/>
          </a:p>
        </p:txBody>
      </p:sp>
      <p:sp>
        <p:nvSpPr>
          <p:cNvPr id="131081" name="Rectangle 2"/>
          <p:cNvSpPr>
            <a:spLocks noGrp="1" noRot="1" noChangeAspect="1" noChangeArrowheads="1" noTextEdit="1"/>
          </p:cNvSpPr>
          <p:nvPr>
            <p:ph type="sldImg"/>
          </p:nvPr>
        </p:nvSpPr>
        <p:spPr>
          <a:ln/>
        </p:spPr>
      </p:sp>
      <p:sp>
        <p:nvSpPr>
          <p:cNvPr id="1310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586096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209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210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21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E8939AA5-DC65-4BD0-98FE-838D53DE4B69}" type="slidenum">
              <a:rPr lang="en-US" altLang="en-US" smtClean="0"/>
              <a:pPr eaLnBrk="1" hangingPunct="1">
                <a:spcBef>
                  <a:spcPct val="0"/>
                </a:spcBef>
              </a:pPr>
              <a:t>8</a:t>
            </a:fld>
            <a:endParaRPr lang="en-US" altLang="en-US" smtClean="0"/>
          </a:p>
        </p:txBody>
      </p:sp>
      <p:sp>
        <p:nvSpPr>
          <p:cNvPr id="132102"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2103"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2104"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A31D9627-35D8-4025-93E7-7EC997D07176}" type="slidenum">
              <a:rPr lang="en-US" altLang="en-US"/>
              <a:pPr algn="r" eaLnBrk="1" hangingPunct="1">
                <a:spcBef>
                  <a:spcPct val="0"/>
                </a:spcBef>
              </a:pPr>
              <a:t>8</a:t>
            </a:fld>
            <a:endParaRPr lang="en-US" altLang="en-US"/>
          </a:p>
        </p:txBody>
      </p:sp>
      <p:sp>
        <p:nvSpPr>
          <p:cNvPr id="132105" name="Rectangle 2"/>
          <p:cNvSpPr>
            <a:spLocks noGrp="1" noRot="1" noChangeAspect="1" noChangeArrowheads="1" noTextEdit="1"/>
          </p:cNvSpPr>
          <p:nvPr>
            <p:ph type="sldImg"/>
          </p:nvPr>
        </p:nvSpPr>
        <p:spPr>
          <a:ln/>
        </p:spPr>
      </p:sp>
      <p:sp>
        <p:nvSpPr>
          <p:cNvPr id="1321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75288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13312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1331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6C67B20-5430-4D5F-81C1-D793EE80306B}" type="slidenum">
              <a:rPr lang="en-US" altLang="en-US" smtClean="0"/>
              <a:pPr eaLnBrk="1" hangingPunct="1">
                <a:spcBef>
                  <a:spcPct val="0"/>
                </a:spcBef>
              </a:pPr>
              <a:t>9</a:t>
            </a:fld>
            <a:endParaRPr lang="en-US" altLang="en-US" smtClean="0"/>
          </a:p>
        </p:txBody>
      </p:sp>
      <p:sp>
        <p:nvSpPr>
          <p:cNvPr id="133126"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133127"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133128"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9ADE04ED-E85A-487D-85C8-0F39A6ACCFA5}" type="slidenum">
              <a:rPr lang="en-US" altLang="en-US"/>
              <a:pPr algn="r" eaLnBrk="1" hangingPunct="1">
                <a:spcBef>
                  <a:spcPct val="0"/>
                </a:spcBef>
              </a:pPr>
              <a:t>9</a:t>
            </a:fld>
            <a:endParaRPr lang="en-US" altLang="en-US"/>
          </a:p>
        </p:txBody>
      </p:sp>
      <p:sp>
        <p:nvSpPr>
          <p:cNvPr id="133129" name="Rectangle 2"/>
          <p:cNvSpPr>
            <a:spLocks noGrp="1" noRot="1" noChangeAspect="1" noChangeArrowheads="1" noTextEdit="1"/>
          </p:cNvSpPr>
          <p:nvPr>
            <p:ph type="sldImg"/>
          </p:nvPr>
        </p:nvSpPr>
        <p:spPr>
          <a:ln/>
        </p:spPr>
      </p:sp>
      <p:sp>
        <p:nvSpPr>
          <p:cNvPr id="1331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Go to internet and show DFS page and links</a:t>
            </a:r>
          </a:p>
        </p:txBody>
      </p:sp>
    </p:spTree>
    <p:extLst>
      <p:ext uri="{BB962C8B-B14F-4D97-AF65-F5344CB8AC3E}">
        <p14:creationId xmlns:p14="http://schemas.microsoft.com/office/powerpoint/2010/main" val="4143001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NJ Uniform Fire Code Inspector Training programFire Code Enforcement I  FIR -107</a:t>
            </a:r>
          </a:p>
        </p:txBody>
      </p:sp>
      <p:sp>
        <p:nvSpPr>
          <p:cNvPr id="942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Student  Handout</a:t>
            </a:r>
          </a:p>
        </p:txBody>
      </p:sp>
      <p:sp>
        <p:nvSpPr>
          <p:cNvPr id="9421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smtClean="0"/>
              <a:t>Module 1 IntroductionEntry Class Presentation</a:t>
            </a:r>
          </a:p>
        </p:txBody>
      </p:sp>
      <p:sp>
        <p:nvSpPr>
          <p:cNvPr id="942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D3E41DAB-0AFE-426B-9100-0618759B85F5}" type="slidenum">
              <a:rPr lang="en-US" altLang="en-US" smtClean="0"/>
              <a:pPr eaLnBrk="1" hangingPunct="1">
                <a:spcBef>
                  <a:spcPct val="0"/>
                </a:spcBef>
              </a:pPr>
              <a:t>10</a:t>
            </a:fld>
            <a:endParaRPr lang="en-US" altLang="en-US" smtClean="0"/>
          </a:p>
        </p:txBody>
      </p:sp>
      <p:sp>
        <p:nvSpPr>
          <p:cNvPr id="94214" name="Rectangle 2"/>
          <p:cNvSpPr txBox="1">
            <a:spLocks noGrp="1" noChangeArrowheads="1"/>
          </p:cNvSpPr>
          <p:nvPr/>
        </p:nvSpPr>
        <p:spPr bwMode="auto">
          <a:xfrm>
            <a:off x="1" y="0"/>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Fire Code Enforcement I  FIR -107</a:t>
            </a:r>
          </a:p>
        </p:txBody>
      </p:sp>
      <p:sp>
        <p:nvSpPr>
          <p:cNvPr id="94215" name="Rectangle 6"/>
          <p:cNvSpPr txBox="1">
            <a:spLocks noGrp="1" noChangeArrowheads="1"/>
          </p:cNvSpPr>
          <p:nvPr/>
        </p:nvSpPr>
        <p:spPr bwMode="auto">
          <a:xfrm>
            <a:off x="1"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r>
              <a:rPr lang="en-US" altLang="en-US"/>
              <a:t>Entry Class Presentation</a:t>
            </a:r>
          </a:p>
        </p:txBody>
      </p:sp>
      <p:sp>
        <p:nvSpPr>
          <p:cNvPr id="94216" name="Rectangle 7"/>
          <p:cNvSpPr txBox="1">
            <a:spLocks noGrp="1" noChangeArrowheads="1"/>
          </p:cNvSpPr>
          <p:nvPr/>
        </p:nvSpPr>
        <p:spPr bwMode="auto">
          <a:xfrm>
            <a:off x="3884259" y="8685509"/>
            <a:ext cx="2972209" cy="45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F93906B5-FA4D-473E-8E35-A68400E0B50B}" type="slidenum">
              <a:rPr lang="en-US" altLang="en-US"/>
              <a:pPr algn="r" eaLnBrk="1" hangingPunct="1">
                <a:spcBef>
                  <a:spcPct val="0"/>
                </a:spcBef>
              </a:pPr>
              <a:t>10</a:t>
            </a:fld>
            <a:endParaRPr lang="en-US" altLang="en-US"/>
          </a:p>
        </p:txBody>
      </p:sp>
      <p:sp>
        <p:nvSpPr>
          <p:cNvPr id="94217" name="Rectangle 2"/>
          <p:cNvSpPr>
            <a:spLocks noGrp="1" noRot="1" noChangeAspect="1" noChangeArrowheads="1" noTextEdit="1"/>
          </p:cNvSpPr>
          <p:nvPr>
            <p:ph type="sldImg"/>
          </p:nvPr>
        </p:nvSpPr>
        <p:spPr>
          <a:xfrm>
            <a:off x="1155700" y="695325"/>
            <a:ext cx="4546600" cy="3409950"/>
          </a:xfrm>
          <a:ln/>
        </p:spPr>
      </p:sp>
      <p:sp>
        <p:nvSpPr>
          <p:cNvPr id="94218" name="Rectangle 3"/>
          <p:cNvSpPr>
            <a:spLocks noGrp="1" noChangeArrowheads="1"/>
          </p:cNvSpPr>
          <p:nvPr>
            <p:ph type="body" idx="1"/>
          </p:nvPr>
        </p:nvSpPr>
        <p:spPr>
          <a:xfrm>
            <a:off x="904385" y="4334683"/>
            <a:ext cx="5047697" cy="408929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As a group assemble the fire code books. It must be done this way or those in the class who never did this before can a good chance of misplacing pages or putting the book together wrong and you will end up dealing with it during the next few classes. The instructor should lead by taking one of the students books to assemble as leader. While doing this ensure that those students bringing their existing code books to class have all the current updates in them.</a:t>
            </a:r>
          </a:p>
        </p:txBody>
      </p:sp>
    </p:spTree>
    <p:extLst>
      <p:ext uri="{BB962C8B-B14F-4D97-AF65-F5344CB8AC3E}">
        <p14:creationId xmlns:p14="http://schemas.microsoft.com/office/powerpoint/2010/main" val="2489166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A4BA4E-3BCA-4893-BAC3-DAD360A39DEE}"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723397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A4BA4E-3BCA-4893-BAC3-DAD360A39DEE}"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146641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A4BA4E-3BCA-4893-BAC3-DAD360A39DEE}"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1584500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A4BA4E-3BCA-4893-BAC3-DAD360A39DEE}"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053076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A4BA4E-3BCA-4893-BAC3-DAD360A39DEE}"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646200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A4BA4E-3BCA-4893-BAC3-DAD360A39DEE}"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35755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A4BA4E-3BCA-4893-BAC3-DAD360A39DEE}" type="datetimeFigureOut">
              <a:rPr lang="en-US" smtClean="0"/>
              <a:t>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1433062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A4BA4E-3BCA-4893-BAC3-DAD360A39DEE}" type="datetimeFigureOut">
              <a:rPr lang="en-US" smtClean="0"/>
              <a:t>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34379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4BA4E-3BCA-4893-BAC3-DAD360A39DEE}" type="datetimeFigureOut">
              <a:rPr lang="en-US" smtClean="0"/>
              <a:t>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428706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BA4E-3BCA-4893-BAC3-DAD360A39DEE}"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409494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BA4E-3BCA-4893-BAC3-DAD360A39DEE}"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E046-8C1A-4642-974E-B60DBFDA63C4}" type="slidenum">
              <a:rPr lang="en-US" smtClean="0"/>
              <a:t>‹#›</a:t>
            </a:fld>
            <a:endParaRPr lang="en-US"/>
          </a:p>
        </p:txBody>
      </p:sp>
    </p:spTree>
    <p:extLst>
      <p:ext uri="{BB962C8B-B14F-4D97-AF65-F5344CB8AC3E}">
        <p14:creationId xmlns:p14="http://schemas.microsoft.com/office/powerpoint/2010/main" val="2426358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66000">
              <a:srgbClr val="0A128C"/>
            </a:gs>
            <a:gs pos="94000">
              <a:srgbClr val="181CC7"/>
            </a:gs>
            <a:gs pos="100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4BA4E-3BCA-4893-BAC3-DAD360A39DEE}" type="datetimeFigureOut">
              <a:rPr lang="en-US" smtClean="0"/>
              <a:t>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CE046-8C1A-4642-974E-B60DBFDA63C4}" type="slidenum">
              <a:rPr lang="en-US" smtClean="0"/>
              <a:t>‹#›</a:t>
            </a:fld>
            <a:endParaRPr lang="en-US"/>
          </a:p>
        </p:txBody>
      </p:sp>
    </p:spTree>
    <p:extLst>
      <p:ext uri="{BB962C8B-B14F-4D97-AF65-F5344CB8AC3E}">
        <p14:creationId xmlns:p14="http://schemas.microsoft.com/office/powerpoint/2010/main" val="410250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3697" y="1244706"/>
            <a:ext cx="6610303" cy="5613294"/>
          </a:xfrm>
          <a:prstGeom prst="rect">
            <a:avLst/>
          </a:prstGeom>
        </p:spPr>
      </p:pic>
      <p:sp>
        <p:nvSpPr>
          <p:cNvPr id="5" name="Rectangle 2"/>
          <p:cNvSpPr txBox="1">
            <a:spLocks noChangeArrowheads="1"/>
          </p:cNvSpPr>
          <p:nvPr/>
        </p:nvSpPr>
        <p:spPr>
          <a:xfrm>
            <a:off x="0" y="228600"/>
            <a:ext cx="9067800" cy="966893"/>
          </a:xfrm>
          <a:prstGeom prst="rect">
            <a:avLst/>
          </a:prstGeom>
          <a:noFill/>
          <a:extLst>
            <a:ext uri="{909E8E84-426E-40DD-AFC4-6F175D3DCCD1}">
              <a14:hiddenFill xmlns:a14="http://schemas.microsoft.com/office/drawing/2010/main">
                <a:solidFill>
                  <a:srgbClr val="FFFFFF"/>
                </a:solidFill>
              </a14:hiddenFill>
            </a:ext>
          </a:ex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4000" b="1" dirty="0" smtClean="0">
                <a:solidFill>
                  <a:schemeClr val="bg2"/>
                </a:solidFill>
                <a:latin typeface="Arial" panose="020B0604020202020204" pitchFamily="34" charset="0"/>
                <a:cs typeface="Arial" panose="020B0604020202020204" pitchFamily="34" charset="0"/>
              </a:rPr>
              <a:t>New Jersey Fire Inspector Certification Program</a:t>
            </a:r>
            <a:endParaRPr lang="en-US" altLang="en-US" sz="4000" b="1" dirty="0">
              <a:solidFill>
                <a:schemeClr val="bg2"/>
              </a:solidFill>
              <a:latin typeface="Arial" panose="020B0604020202020204" pitchFamily="34" charset="0"/>
              <a:cs typeface="Arial" panose="020B0604020202020204" pitchFamily="34" charset="0"/>
            </a:endParaRPr>
          </a:p>
        </p:txBody>
      </p:sp>
      <p:sp>
        <p:nvSpPr>
          <p:cNvPr id="6" name="Rectangle 3"/>
          <p:cNvSpPr txBox="1">
            <a:spLocks noChangeArrowheads="1"/>
          </p:cNvSpPr>
          <p:nvPr/>
        </p:nvSpPr>
        <p:spPr>
          <a:xfrm>
            <a:off x="191386" y="1447800"/>
            <a:ext cx="2209800" cy="4572000"/>
          </a:xfrm>
          <a:prstGeom prst="rect">
            <a:avLst/>
          </a:prstGeom>
          <a:noFill/>
          <a:extLst>
            <a:ext uri="{909E8E84-426E-40DD-AFC4-6F175D3DCCD1}">
              <a14:hiddenFill xmlns:a14="http://schemas.microsoft.com/office/drawing/2010/main">
                <a:solidFill>
                  <a:srgbClr val="FFFFFF"/>
                </a:solidFill>
              </a14:hiddenFill>
            </a:ext>
          </a:extLst>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buFont typeface="Wingdings" pitchFamily="2" charset="2"/>
              <a:buNone/>
            </a:pPr>
            <a:r>
              <a:rPr lang="en-US" altLang="en-US" b="1" dirty="0" smtClean="0">
                <a:solidFill>
                  <a:srgbClr val="FFFF00"/>
                </a:solidFill>
              </a:rPr>
              <a:t>New Jersey Uniform Fire Code</a:t>
            </a:r>
          </a:p>
          <a:p>
            <a:pPr>
              <a:buFont typeface="Wingdings" pitchFamily="2" charset="2"/>
              <a:buNone/>
            </a:pPr>
            <a:endParaRPr lang="en-US" altLang="en-US" sz="1800" b="1" dirty="0">
              <a:solidFill>
                <a:srgbClr val="FFFF00"/>
              </a:solidFill>
            </a:endParaRPr>
          </a:p>
          <a:p>
            <a:pPr>
              <a:buFont typeface="Wingdings" pitchFamily="2" charset="2"/>
              <a:buNone/>
            </a:pPr>
            <a:r>
              <a:rPr lang="en-US" altLang="en-US" b="1" dirty="0" smtClean="0">
                <a:solidFill>
                  <a:srgbClr val="FFFF00"/>
                </a:solidFill>
              </a:rPr>
              <a:t> Fire Inspector Training Program</a:t>
            </a:r>
            <a:endParaRPr lang="en-US" altLang="en-US" b="1" dirty="0">
              <a:solidFill>
                <a:srgbClr val="FFFF00"/>
              </a:solidFill>
            </a:endParaRPr>
          </a:p>
        </p:txBody>
      </p:sp>
      <p:sp>
        <p:nvSpPr>
          <p:cNvPr id="7" name="TextBox 6"/>
          <p:cNvSpPr txBox="1"/>
          <p:nvPr/>
        </p:nvSpPr>
        <p:spPr>
          <a:xfrm>
            <a:off x="125130" y="5798403"/>
            <a:ext cx="2342311" cy="830997"/>
          </a:xfrm>
          <a:prstGeom prst="rect">
            <a:avLst/>
          </a:prstGeom>
          <a:noFill/>
          <a:ln>
            <a:solidFill>
              <a:srgbClr val="FFFF00"/>
            </a:solidFill>
          </a:ln>
        </p:spPr>
        <p:txBody>
          <a:bodyPr wrap="square" rtlCol="0">
            <a:spAutoFit/>
          </a:bodyPr>
          <a:lstStyle/>
          <a:p>
            <a:pPr algn="ctr"/>
            <a:r>
              <a:rPr lang="en-US" sz="1600" dirty="0" smtClean="0">
                <a:solidFill>
                  <a:schemeClr val="bg2"/>
                </a:solidFill>
                <a:latin typeface="Arial" panose="020B0604020202020204" pitchFamily="34" charset="0"/>
                <a:cs typeface="Arial" panose="020B0604020202020204" pitchFamily="34" charset="0"/>
              </a:rPr>
              <a:t>Based on the ICC IFC-2015 Edition with NJ adopted changes</a:t>
            </a:r>
            <a:endParaRPr lang="en-US" sz="1600" dirty="0">
              <a:solidFill>
                <a:schemeClr val="bg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488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0"/>
                                        <p:tgtEl>
                                          <p:spTgt spid="5"/>
                                        </p:tgtEl>
                                      </p:cBhvr>
                                    </p:animEffect>
                                  </p:childTnLst>
                                </p:cTn>
                              </p:par>
                            </p:childTnLst>
                          </p:cTn>
                        </p:par>
                        <p:par>
                          <p:cTn id="8" fill="hold">
                            <p:stCondLst>
                              <p:cond delay="5500"/>
                            </p:stCondLst>
                            <p:childTnLst>
                              <p:par>
                                <p:cTn id="9" presetID="5" presetClass="entr" presetSubtype="1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checkerboard(across)">
                                      <p:cBhvr>
                                        <p:cTn id="11" dur="500"/>
                                        <p:tgtEl>
                                          <p:spTgt spid="6">
                                            <p:txEl>
                                              <p:pRg st="0" end="0"/>
                                            </p:txEl>
                                          </p:spTgt>
                                        </p:tgtEl>
                                      </p:cBhvr>
                                    </p:animEffect>
                                  </p:childTnLst>
                                </p:cTn>
                              </p:par>
                            </p:childTnLst>
                          </p:cTn>
                        </p:par>
                        <p:par>
                          <p:cTn id="12" fill="hold">
                            <p:stCondLst>
                              <p:cond delay="6000"/>
                            </p:stCondLst>
                            <p:childTnLst>
                              <p:par>
                                <p:cTn id="13" presetID="5" presetClass="entr" presetSubtype="10"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checkerboard(across)">
                                      <p:cBhvr>
                                        <p:cTn id="1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pPr eaLnBrk="1" hangingPunct="1">
              <a:defRPr/>
            </a:pPr>
            <a:r>
              <a:rPr lang="en-US" sz="4500" smtClean="0"/>
              <a:t>Assembling the UFC</a:t>
            </a:r>
          </a:p>
        </p:txBody>
      </p:sp>
      <p:sp>
        <p:nvSpPr>
          <p:cNvPr id="363523" name="Rectangle 3"/>
          <p:cNvSpPr>
            <a:spLocks noGrp="1" noChangeArrowheads="1"/>
          </p:cNvSpPr>
          <p:nvPr>
            <p:ph type="body" idx="1"/>
          </p:nvPr>
        </p:nvSpPr>
        <p:spPr/>
        <p:txBody>
          <a:bodyPr/>
          <a:lstStyle/>
          <a:p>
            <a:pPr eaLnBrk="1" hangingPunct="1">
              <a:buFont typeface="Wingdings" pitchFamily="2" charset="2"/>
              <a:buNone/>
              <a:defRPr/>
            </a:pPr>
            <a:r>
              <a:rPr lang="en-US" sz="3400" dirty="0" smtClean="0"/>
              <a:t>As a group the students who just received their copies of the </a:t>
            </a:r>
            <a:r>
              <a:rPr lang="en-US" sz="3400" b="1" u="sng" dirty="0" smtClean="0">
                <a:solidFill>
                  <a:srgbClr val="FFFF00"/>
                </a:solidFill>
              </a:rPr>
              <a:t>Uniform Fire Code of NJ </a:t>
            </a:r>
            <a:r>
              <a:rPr lang="en-US" sz="2400" dirty="0" smtClean="0"/>
              <a:t>(</a:t>
            </a:r>
            <a:r>
              <a:rPr lang="en-US" sz="2400" b="1" i="1" u="sng" dirty="0" smtClean="0">
                <a:solidFill>
                  <a:srgbClr val="FFFF00"/>
                </a:solidFill>
                <a:effectLst>
                  <a:outerShdw blurRad="38100" dist="38100" dir="2700000" algn="tl">
                    <a:srgbClr val="000000">
                      <a:alpha val="43137"/>
                    </a:srgbClr>
                  </a:outerShdw>
                </a:effectLst>
              </a:rPr>
              <a:t>‘Red Book</a:t>
            </a:r>
            <a:r>
              <a:rPr lang="en-US" sz="2400" dirty="0" smtClean="0"/>
              <a:t>’) </a:t>
            </a:r>
            <a:r>
              <a:rPr lang="en-US" sz="3400" dirty="0" smtClean="0"/>
              <a:t>will assemble them.</a:t>
            </a:r>
          </a:p>
          <a:p>
            <a:pPr eaLnBrk="1" hangingPunct="1">
              <a:buFont typeface="Wingdings" pitchFamily="2" charset="2"/>
              <a:buNone/>
              <a:defRPr/>
            </a:pPr>
            <a:endParaRPr lang="en-US" sz="3400" dirty="0" smtClean="0"/>
          </a:p>
          <a:p>
            <a:pPr eaLnBrk="1" hangingPunct="1">
              <a:buFont typeface="Wingdings" pitchFamily="2" charset="2"/>
              <a:buNone/>
              <a:defRPr/>
            </a:pPr>
            <a:r>
              <a:rPr lang="en-US" sz="3400" dirty="0" smtClean="0"/>
              <a:t>Those students already possessing copies can assist the students assembling the new books and make sure yours is assembled correctly.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304800"/>
            <a:ext cx="8305800" cy="762000"/>
          </a:xfrm>
        </p:spPr>
        <p:txBody>
          <a:bodyPr/>
          <a:lstStyle/>
          <a:p>
            <a:pPr eaLnBrk="1" hangingPunct="1">
              <a:defRPr/>
            </a:pPr>
            <a:r>
              <a:rPr lang="en-US" b="0" u="sng" smtClean="0"/>
              <a:t>Laws and Regulations</a:t>
            </a:r>
          </a:p>
        </p:txBody>
      </p:sp>
      <p:sp>
        <p:nvSpPr>
          <p:cNvPr id="64515" name="Rectangle 3"/>
          <p:cNvSpPr>
            <a:spLocks noGrp="1" noChangeArrowheads="1"/>
          </p:cNvSpPr>
          <p:nvPr>
            <p:ph type="body" idx="1"/>
          </p:nvPr>
        </p:nvSpPr>
        <p:spPr>
          <a:xfrm>
            <a:off x="457200" y="1219200"/>
            <a:ext cx="8229600" cy="5334000"/>
          </a:xfrm>
        </p:spPr>
        <p:txBody>
          <a:bodyPr/>
          <a:lstStyle/>
          <a:p>
            <a:pPr eaLnBrk="1" hangingPunct="1">
              <a:lnSpc>
                <a:spcPct val="90000"/>
              </a:lnSpc>
              <a:buFont typeface="Wingdings" pitchFamily="2" charset="2"/>
              <a:buNone/>
              <a:defRPr/>
            </a:pPr>
            <a:r>
              <a:rPr lang="en-US" sz="2800" b="1" u="sng" dirty="0" smtClean="0"/>
              <a:t>NEW JERSEY STATUES ANNOTATED </a:t>
            </a:r>
          </a:p>
          <a:p>
            <a:pPr eaLnBrk="1" hangingPunct="1">
              <a:lnSpc>
                <a:spcPct val="90000"/>
              </a:lnSpc>
              <a:buFont typeface="Wingdings" pitchFamily="2" charset="2"/>
              <a:buNone/>
              <a:defRPr/>
            </a:pPr>
            <a:r>
              <a:rPr lang="en-US" sz="2800" b="1" u="sng" dirty="0" smtClean="0"/>
              <a:t>( N.J.S.A.)</a:t>
            </a:r>
            <a:r>
              <a:rPr lang="en-US" sz="2400" b="1" dirty="0" smtClean="0"/>
              <a:t> </a:t>
            </a:r>
          </a:p>
          <a:p>
            <a:pPr eaLnBrk="1" hangingPunct="1">
              <a:lnSpc>
                <a:spcPct val="90000"/>
              </a:lnSpc>
              <a:defRPr/>
            </a:pPr>
            <a:r>
              <a:rPr lang="en-US" sz="2400" b="1" dirty="0" smtClean="0"/>
              <a:t>N.J.S.A. 52:27D-192 et seq.</a:t>
            </a:r>
            <a:br>
              <a:rPr lang="en-US" sz="2400" b="1" dirty="0" smtClean="0"/>
            </a:br>
            <a:r>
              <a:rPr lang="en-US" sz="2400" b="1" dirty="0" smtClean="0"/>
              <a:t>(P.L. 1983, Chapter 382, approved November 12, 1983)</a:t>
            </a:r>
          </a:p>
          <a:p>
            <a:pPr eaLnBrk="1" hangingPunct="1">
              <a:lnSpc>
                <a:spcPct val="90000"/>
              </a:lnSpc>
              <a:buFont typeface="Wingdings" pitchFamily="2" charset="2"/>
              <a:buNone/>
              <a:defRPr/>
            </a:pPr>
            <a:endParaRPr lang="en-US" sz="2800" b="1" u="sng" dirty="0" smtClean="0"/>
          </a:p>
          <a:p>
            <a:pPr eaLnBrk="1" hangingPunct="1">
              <a:lnSpc>
                <a:spcPct val="90000"/>
              </a:lnSpc>
              <a:buFont typeface="Wingdings" pitchFamily="2" charset="2"/>
              <a:buNone/>
              <a:defRPr/>
            </a:pPr>
            <a:r>
              <a:rPr lang="en-US" sz="3600" b="1" u="sng" dirty="0" smtClean="0"/>
              <a:t>New Jersey Administrative Code</a:t>
            </a:r>
            <a:endParaRPr lang="en-US" sz="2400" b="1" u="sng" dirty="0" smtClean="0"/>
          </a:p>
          <a:p>
            <a:pPr lvl="2" eaLnBrk="1" hangingPunct="1">
              <a:lnSpc>
                <a:spcPct val="90000"/>
              </a:lnSpc>
              <a:defRPr/>
            </a:pPr>
            <a:r>
              <a:rPr lang="en-US" b="1" u="sng" dirty="0" smtClean="0"/>
              <a:t>N.J.A.C.</a:t>
            </a:r>
            <a:r>
              <a:rPr lang="en-US" b="1" dirty="0" smtClean="0"/>
              <a:t> 5:70-1.1 (a)</a:t>
            </a:r>
            <a:br>
              <a:rPr lang="en-US" b="1" dirty="0" smtClean="0"/>
            </a:br>
            <a:r>
              <a:rPr lang="en-US" b="1" dirty="0" smtClean="0"/>
              <a:t>	TITLE  </a:t>
            </a:r>
            <a:r>
              <a:rPr lang="en-US" b="1" u="sng" dirty="0" smtClean="0"/>
              <a:t>5</a:t>
            </a:r>
            <a:r>
              <a:rPr lang="en-US" b="1" dirty="0" smtClean="0"/>
              <a:t/>
            </a:r>
            <a:br>
              <a:rPr lang="en-US" b="1" dirty="0" smtClean="0"/>
            </a:br>
            <a:r>
              <a:rPr lang="en-US" b="1" dirty="0" smtClean="0"/>
              <a:t>		CHAPTER </a:t>
            </a:r>
            <a:r>
              <a:rPr lang="en-US" b="1" u="sng" dirty="0" smtClean="0"/>
              <a:t>70</a:t>
            </a:r>
            <a:r>
              <a:rPr lang="en-US" b="1" dirty="0" smtClean="0"/>
              <a:t/>
            </a:r>
            <a:br>
              <a:rPr lang="en-US" b="1" dirty="0" smtClean="0"/>
            </a:br>
            <a:r>
              <a:rPr lang="en-US" b="1" dirty="0" smtClean="0"/>
              <a:t>			Sub-chapter </a:t>
            </a:r>
            <a:r>
              <a:rPr lang="en-US" b="1" u="sng" dirty="0" smtClean="0"/>
              <a:t>1</a:t>
            </a:r>
            <a:r>
              <a:rPr lang="en-US" b="1" dirty="0" smtClean="0"/>
              <a:t/>
            </a:r>
            <a:br>
              <a:rPr lang="en-US" b="1" dirty="0" smtClean="0"/>
            </a:br>
            <a:r>
              <a:rPr lang="en-US" b="1" dirty="0" smtClean="0"/>
              <a:t>	</a:t>
            </a:r>
            <a:br>
              <a:rPr lang="en-US" b="1" dirty="0" smtClean="0"/>
            </a:br>
            <a:r>
              <a:rPr lang="en-US" b="1" dirty="0" smtClean="0"/>
              <a:t>				SECTION </a:t>
            </a:r>
            <a:r>
              <a:rPr lang="en-US" b="1" u="sng" dirty="0" smtClean="0"/>
              <a:t>.1</a:t>
            </a:r>
            <a:r>
              <a:rPr lang="en-US" b="1" dirty="0" smtClean="0"/>
              <a:t/>
            </a:r>
            <a:br>
              <a:rPr lang="en-US" b="1" dirty="0" smtClean="0"/>
            </a:br>
            <a:r>
              <a:rPr lang="en-US" b="1" dirty="0" smtClean="0"/>
              <a:t>					Sub section (a)</a:t>
            </a:r>
          </a:p>
        </p:txBody>
      </p:sp>
      <p:pic>
        <p:nvPicPr>
          <p:cNvPr id="51204" name="Picture 4" descr="seald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4914900"/>
            <a:ext cx="19050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5" name="Line 6"/>
          <p:cNvSpPr>
            <a:spLocks noChangeShapeType="1"/>
          </p:cNvSpPr>
          <p:nvPr/>
        </p:nvSpPr>
        <p:spPr bwMode="auto">
          <a:xfrm>
            <a:off x="381000" y="3429000"/>
            <a:ext cx="7924800" cy="0"/>
          </a:xfrm>
          <a:prstGeom prst="line">
            <a:avLst/>
          </a:prstGeom>
          <a:noFill/>
          <a:ln w="76200" cmpd="tri">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in)">
                                      <p:cBhvr>
                                        <p:cTn id="7" dur="500"/>
                                        <p:tgtEl>
                                          <p:spTgt spid="645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ox(in)">
                                      <p:cBhvr>
                                        <p:cTn id="12" dur="500"/>
                                        <p:tgtEl>
                                          <p:spTgt spid="645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Effect transition="in" filter="box(in)">
                                      <p:cBhvr>
                                        <p:cTn id="17" dur="500"/>
                                        <p:tgtEl>
                                          <p:spTgt spid="645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4515">
                                            <p:txEl>
                                              <p:pRg st="4" end="4"/>
                                            </p:txEl>
                                          </p:spTgt>
                                        </p:tgtEl>
                                        <p:attrNameLst>
                                          <p:attrName>style.visibility</p:attrName>
                                        </p:attrNameLst>
                                      </p:cBhvr>
                                      <p:to>
                                        <p:strVal val="visible"/>
                                      </p:to>
                                    </p:set>
                                    <p:animEffect transition="in" filter="box(in)">
                                      <p:cBhvr>
                                        <p:cTn id="22" dur="500"/>
                                        <p:tgtEl>
                                          <p:spTgt spid="64515">
                                            <p:txEl>
                                              <p:pRg st="4" end="4"/>
                                            </p:txEl>
                                          </p:spTgt>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64515">
                                            <p:txEl>
                                              <p:pRg st="5" end="5"/>
                                            </p:txEl>
                                          </p:spTgt>
                                        </p:tgtEl>
                                        <p:attrNameLst>
                                          <p:attrName>style.visibility</p:attrName>
                                        </p:attrNameLst>
                                      </p:cBhvr>
                                      <p:to>
                                        <p:strVal val="visible"/>
                                      </p:to>
                                    </p:set>
                                    <p:animEffect transition="in" filter="box(in)">
                                      <p:cBhvr>
                                        <p:cTn id="25" dur="500"/>
                                        <p:tgtEl>
                                          <p:spTgt spid="645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ln w="57150" cmpd="thinThick">
            <a:solidFill>
              <a:srgbClr val="FFFF00"/>
            </a:solidFill>
          </a:ln>
        </p:spPr>
        <p:txBody>
          <a:bodyPr/>
          <a:lstStyle/>
          <a:p>
            <a:pPr eaLnBrk="1" hangingPunct="1">
              <a:defRPr/>
            </a:pPr>
            <a:r>
              <a:rPr lang="en-US" sz="4000" dirty="0" smtClean="0"/>
              <a:t>Uniform Fire </a:t>
            </a:r>
            <a:r>
              <a:rPr lang="en-US" sz="4000" b="0" dirty="0" smtClean="0"/>
              <a:t>Code of NJ</a:t>
            </a:r>
          </a:p>
        </p:txBody>
      </p:sp>
      <p:sp>
        <p:nvSpPr>
          <p:cNvPr id="65539" name="Rectangle 3"/>
          <p:cNvSpPr>
            <a:spLocks noGrp="1" noChangeArrowheads="1"/>
          </p:cNvSpPr>
          <p:nvPr>
            <p:ph type="body" idx="1"/>
          </p:nvPr>
        </p:nvSpPr>
        <p:spPr>
          <a:xfrm>
            <a:off x="152400" y="1600200"/>
            <a:ext cx="8839200" cy="2667000"/>
          </a:xfrm>
        </p:spPr>
        <p:txBody>
          <a:bodyPr>
            <a:normAutofit/>
          </a:bodyPr>
          <a:lstStyle/>
          <a:p>
            <a:pPr defTabSz="568325" eaLnBrk="1" hangingPunct="1">
              <a:lnSpc>
                <a:spcPct val="80000"/>
              </a:lnSpc>
              <a:defRPr/>
            </a:pPr>
            <a:r>
              <a:rPr lang="en-US" sz="2800" b="1" u="sng" dirty="0" smtClean="0">
                <a:solidFill>
                  <a:srgbClr val="FFFF00"/>
                </a:solidFill>
              </a:rPr>
              <a:t>N.J.A.C. 5:70 (formerly 5:18)</a:t>
            </a:r>
            <a:r>
              <a:rPr lang="en-US" sz="2800" b="1" dirty="0" smtClean="0"/>
              <a:t/>
            </a:r>
            <a:br>
              <a:rPr lang="en-US" sz="2800" b="1" dirty="0" smtClean="0"/>
            </a:br>
            <a:endParaRPr lang="en-US" sz="2800" b="1" dirty="0" smtClean="0"/>
          </a:p>
          <a:p>
            <a:pPr marL="168275" lvl="1" indent="0" defTabSz="568325">
              <a:lnSpc>
                <a:spcPct val="80000"/>
              </a:lnSpc>
              <a:buNone/>
              <a:defRPr/>
            </a:pPr>
            <a:r>
              <a:rPr lang="en-US" sz="2400" u="sng" dirty="0" smtClean="0"/>
              <a:t>N.J.A.C</a:t>
            </a:r>
            <a:r>
              <a:rPr lang="en-US" sz="2400" u="sng" dirty="0"/>
              <a:t>.</a:t>
            </a:r>
            <a:r>
              <a:rPr lang="en-US" sz="2400" dirty="0"/>
              <a:t> 5:70-1.1 </a:t>
            </a:r>
            <a:r>
              <a:rPr lang="en-US" sz="2400" dirty="0" smtClean="0"/>
              <a:t>(Subchapter 1)	 General Provisions</a:t>
            </a:r>
          </a:p>
          <a:p>
            <a:pPr marL="168275" lvl="1" indent="0" defTabSz="568325">
              <a:lnSpc>
                <a:spcPct val="80000"/>
              </a:lnSpc>
              <a:buNone/>
              <a:defRPr/>
            </a:pPr>
            <a:r>
              <a:rPr lang="en-US" sz="2400" u="sng" dirty="0" smtClean="0"/>
              <a:t>N.J.A.C</a:t>
            </a:r>
            <a:r>
              <a:rPr lang="en-US" sz="2400" u="sng" dirty="0"/>
              <a:t>.</a:t>
            </a:r>
            <a:r>
              <a:rPr lang="en-US" sz="2400" dirty="0"/>
              <a:t> </a:t>
            </a:r>
            <a:r>
              <a:rPr lang="en-US" sz="2400" dirty="0" smtClean="0"/>
              <a:t>5:70-2.1 (Subchapter 2)	 Administration &amp; Enforcement</a:t>
            </a:r>
          </a:p>
          <a:p>
            <a:pPr marL="168275" lvl="1" indent="0" defTabSz="568325">
              <a:lnSpc>
                <a:spcPct val="80000"/>
              </a:lnSpc>
              <a:buNone/>
              <a:defRPr/>
            </a:pPr>
            <a:r>
              <a:rPr lang="en-US" sz="2400" u="sng" dirty="0" smtClean="0"/>
              <a:t>N.J.A.C</a:t>
            </a:r>
            <a:r>
              <a:rPr lang="en-US" sz="2400" u="sng" dirty="0"/>
              <a:t>.</a:t>
            </a:r>
            <a:r>
              <a:rPr lang="en-US" sz="2400" dirty="0"/>
              <a:t> </a:t>
            </a:r>
            <a:r>
              <a:rPr lang="en-US" sz="2400" dirty="0" smtClean="0"/>
              <a:t>5:70-3.1 (Subchapter 3)	 Fire Prevention Code</a:t>
            </a:r>
            <a:endParaRPr lang="en-US" sz="2400" dirty="0"/>
          </a:p>
          <a:p>
            <a:pPr marL="168275" lvl="1" indent="0" defTabSz="568325">
              <a:lnSpc>
                <a:spcPct val="80000"/>
              </a:lnSpc>
              <a:buNone/>
              <a:defRPr/>
            </a:pPr>
            <a:r>
              <a:rPr lang="en-US" sz="2400" u="sng" dirty="0" smtClean="0"/>
              <a:t>N.J.A.C</a:t>
            </a:r>
            <a:r>
              <a:rPr lang="en-US" sz="2400" u="sng" dirty="0"/>
              <a:t>.</a:t>
            </a:r>
            <a:r>
              <a:rPr lang="en-US" sz="2400" dirty="0"/>
              <a:t> </a:t>
            </a:r>
            <a:r>
              <a:rPr lang="en-US" sz="2400" dirty="0" smtClean="0"/>
              <a:t>5:70-4.1 (Subchapter 4)	 Fire Safety Code (retro-fit code)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checkerboard(across)">
                                      <p:cBhvr>
                                        <p:cTn id="7" dur="500"/>
                                        <p:tgtEl>
                                          <p:spTgt spid="65539">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5539">
                                            <p:txEl>
                                              <p:pRg st="1" end="1"/>
                                            </p:txEl>
                                          </p:spTgt>
                                        </p:tgtEl>
                                        <p:attrNameLst>
                                          <p:attrName>style.visibility</p:attrName>
                                        </p:attrNameLst>
                                      </p:cBhvr>
                                      <p:to>
                                        <p:strVal val="visible"/>
                                      </p:to>
                                    </p:set>
                                    <p:animEffect transition="in" filter="checkerboard(across)">
                                      <p:cBhvr>
                                        <p:cTn id="10" dur="500"/>
                                        <p:tgtEl>
                                          <p:spTgt spid="65539">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5539">
                                            <p:txEl>
                                              <p:pRg st="2" end="2"/>
                                            </p:txEl>
                                          </p:spTgt>
                                        </p:tgtEl>
                                        <p:attrNameLst>
                                          <p:attrName>style.visibility</p:attrName>
                                        </p:attrNameLst>
                                      </p:cBhvr>
                                      <p:to>
                                        <p:strVal val="visible"/>
                                      </p:to>
                                    </p:set>
                                    <p:animEffect transition="in" filter="checkerboard(across)">
                                      <p:cBhvr>
                                        <p:cTn id="13" dur="500"/>
                                        <p:tgtEl>
                                          <p:spTgt spid="65539">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65539">
                                            <p:txEl>
                                              <p:pRg st="3" end="3"/>
                                            </p:txEl>
                                          </p:spTgt>
                                        </p:tgtEl>
                                        <p:attrNameLst>
                                          <p:attrName>style.visibility</p:attrName>
                                        </p:attrNameLst>
                                      </p:cBhvr>
                                      <p:to>
                                        <p:strVal val="visible"/>
                                      </p:to>
                                    </p:set>
                                    <p:animEffect transition="in" filter="checkerboard(across)">
                                      <p:cBhvr>
                                        <p:cTn id="16" dur="500"/>
                                        <p:tgtEl>
                                          <p:spTgt spid="65539">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65539">
                                            <p:txEl>
                                              <p:pRg st="4" end="4"/>
                                            </p:txEl>
                                          </p:spTgt>
                                        </p:tgtEl>
                                        <p:attrNameLst>
                                          <p:attrName>style.visibility</p:attrName>
                                        </p:attrNameLst>
                                      </p:cBhvr>
                                      <p:to>
                                        <p:strVal val="visible"/>
                                      </p:to>
                                    </p:set>
                                    <p:animEffect transition="in" filter="checkerboard(across)">
                                      <p:cBhvr>
                                        <p:cTn id="19" dur="500"/>
                                        <p:tgtEl>
                                          <p:spTgt spid="655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n-US" sz="4000" dirty="0" smtClean="0"/>
              <a:t>N.J.A.C. 5:71 et </a:t>
            </a:r>
            <a:r>
              <a:rPr lang="en-US" sz="4000" dirty="0" err="1" smtClean="0"/>
              <a:t>seq</a:t>
            </a:r>
            <a:endParaRPr lang="en-US" sz="4000" dirty="0" smtClean="0"/>
          </a:p>
        </p:txBody>
      </p:sp>
      <p:sp>
        <p:nvSpPr>
          <p:cNvPr id="66563" name="Rectangle 3"/>
          <p:cNvSpPr>
            <a:spLocks noGrp="1" noChangeArrowheads="1"/>
          </p:cNvSpPr>
          <p:nvPr>
            <p:ph type="body" idx="1"/>
          </p:nvPr>
        </p:nvSpPr>
        <p:spPr>
          <a:xfrm>
            <a:off x="152400" y="1600200"/>
            <a:ext cx="8991600" cy="4530725"/>
          </a:xfrm>
        </p:spPr>
        <p:txBody>
          <a:bodyPr/>
          <a:lstStyle/>
          <a:p>
            <a:pPr defTabSz="461963">
              <a:lnSpc>
                <a:spcPct val="150000"/>
              </a:lnSpc>
              <a:defRPr/>
            </a:pPr>
            <a:r>
              <a:rPr lang="en-US" sz="2800" b="1" u="sng" dirty="0"/>
              <a:t>N.J.A.C.</a:t>
            </a:r>
            <a:r>
              <a:rPr lang="en-US" sz="2800" b="1" dirty="0"/>
              <a:t> </a:t>
            </a:r>
            <a:r>
              <a:rPr lang="en-US" sz="2800" b="1" dirty="0" smtClean="0"/>
              <a:t>5:71-1.1 </a:t>
            </a:r>
            <a:r>
              <a:rPr lang="en-US" sz="2800" b="1" dirty="0"/>
              <a:t>Subchapter </a:t>
            </a:r>
            <a:r>
              <a:rPr lang="en-US" sz="2800" b="1" dirty="0" smtClean="0"/>
              <a:t>1	General Provisions</a:t>
            </a:r>
          </a:p>
          <a:p>
            <a:pPr defTabSz="461963">
              <a:lnSpc>
                <a:spcPct val="150000"/>
              </a:lnSpc>
              <a:defRPr/>
            </a:pPr>
            <a:r>
              <a:rPr lang="en-US" sz="2800" b="1" u="sng" dirty="0"/>
              <a:t>N.J.A.C.</a:t>
            </a:r>
            <a:r>
              <a:rPr lang="en-US" sz="2800" b="1" dirty="0"/>
              <a:t> </a:t>
            </a:r>
            <a:r>
              <a:rPr lang="en-US" sz="2800" b="1" dirty="0" smtClean="0"/>
              <a:t>5:71-2.1 </a:t>
            </a:r>
            <a:r>
              <a:rPr lang="en-US" sz="2800" b="1" dirty="0"/>
              <a:t>Subchapter </a:t>
            </a:r>
            <a:r>
              <a:rPr lang="en-US" sz="2800" b="1" dirty="0" smtClean="0"/>
              <a:t>2	Enforcing Agencies</a:t>
            </a:r>
          </a:p>
          <a:p>
            <a:pPr defTabSz="461963">
              <a:lnSpc>
                <a:spcPct val="150000"/>
              </a:lnSpc>
              <a:defRPr/>
            </a:pPr>
            <a:r>
              <a:rPr lang="en-US" sz="2800" b="1" u="sng" dirty="0"/>
              <a:t>N.J.A.C.</a:t>
            </a:r>
            <a:r>
              <a:rPr lang="en-US" sz="2800" b="1" dirty="0"/>
              <a:t> </a:t>
            </a:r>
            <a:r>
              <a:rPr lang="en-US" sz="2800" b="1" dirty="0" smtClean="0"/>
              <a:t>5:71-3.1 </a:t>
            </a:r>
            <a:r>
              <a:rPr lang="en-US" sz="2800" b="1" dirty="0"/>
              <a:t>Subchapter </a:t>
            </a:r>
            <a:r>
              <a:rPr lang="en-US" sz="2800" b="1" dirty="0" smtClean="0"/>
              <a:t>3	Admin &amp; Enforcement</a:t>
            </a:r>
          </a:p>
          <a:p>
            <a:pPr defTabSz="461963">
              <a:lnSpc>
                <a:spcPct val="150000"/>
              </a:lnSpc>
              <a:defRPr/>
            </a:pPr>
            <a:r>
              <a:rPr lang="en-US" sz="2800" b="1" u="sng" dirty="0"/>
              <a:t>N.J.A.C.</a:t>
            </a:r>
            <a:r>
              <a:rPr lang="en-US" sz="2800" b="1" dirty="0"/>
              <a:t> </a:t>
            </a:r>
            <a:r>
              <a:rPr lang="en-US" sz="2800" b="1" dirty="0" smtClean="0"/>
              <a:t>5:71-4.1 </a:t>
            </a:r>
            <a:r>
              <a:rPr lang="en-US" sz="2800" b="1" dirty="0"/>
              <a:t>Subchapter </a:t>
            </a:r>
            <a:r>
              <a:rPr lang="en-US" sz="2800" b="1" dirty="0" smtClean="0"/>
              <a:t>4	Certification of Fire Officials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66563">
                                            <p:txEl>
                                              <p:pRg st="2" end="2"/>
                                            </p:txEl>
                                          </p:spTgt>
                                        </p:tgtEl>
                                        <p:attrNameLst>
                                          <p:attrName>style.visibility</p:attrName>
                                        </p:attrNameLst>
                                      </p:cBhvr>
                                      <p:to>
                                        <p:strVal val="visible"/>
                                      </p:to>
                                    </p:set>
                                    <p:anim calcmode="lin" valueType="num">
                                      <p:cBhvr additive="base">
                                        <p:cTn id="19" dur="500" fill="hold"/>
                                        <p:tgtEl>
                                          <p:spTgt spid="665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65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66563">
                                            <p:txEl>
                                              <p:pRg st="3" end="3"/>
                                            </p:txEl>
                                          </p:spTgt>
                                        </p:tgtEl>
                                        <p:attrNameLst>
                                          <p:attrName>style.visibility</p:attrName>
                                        </p:attrNameLst>
                                      </p:cBhvr>
                                      <p:to>
                                        <p:strVal val="visible"/>
                                      </p:to>
                                    </p:set>
                                    <p:anim calcmode="lin" valueType="num">
                                      <p:cBhvr additive="base">
                                        <p:cTn id="25" dur="500" fill="hold"/>
                                        <p:tgtEl>
                                          <p:spTgt spid="665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65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en-US" sz="3200" smtClean="0"/>
              <a:t>N.J.A.C. 5:72 </a:t>
            </a:r>
            <a:br>
              <a:rPr lang="en-US" sz="3200" smtClean="0"/>
            </a:br>
            <a:r>
              <a:rPr lang="en-US" sz="3200" smtClean="0"/>
              <a:t>(High Level Alarms)</a:t>
            </a:r>
          </a:p>
        </p:txBody>
      </p:sp>
      <p:sp>
        <p:nvSpPr>
          <p:cNvPr id="67587" name="Rectangle 3"/>
          <p:cNvSpPr>
            <a:spLocks noGrp="1" noChangeArrowheads="1"/>
          </p:cNvSpPr>
          <p:nvPr>
            <p:ph type="body" idx="1"/>
          </p:nvPr>
        </p:nvSpPr>
        <p:spPr/>
        <p:txBody>
          <a:bodyPr/>
          <a:lstStyle/>
          <a:p>
            <a:pPr defTabSz="568325">
              <a:defRPr/>
            </a:pPr>
            <a:r>
              <a:rPr lang="en-US" sz="2800" b="1" u="sng" dirty="0"/>
              <a:t>N.J.A.C.</a:t>
            </a:r>
            <a:r>
              <a:rPr lang="en-US" sz="2800" b="1" dirty="0"/>
              <a:t> </a:t>
            </a:r>
            <a:r>
              <a:rPr lang="en-US" sz="2800" b="1" dirty="0" smtClean="0"/>
              <a:t>5:72-1.1 </a:t>
            </a:r>
            <a:r>
              <a:rPr lang="en-US" sz="2800" b="1" dirty="0"/>
              <a:t>Subchapter </a:t>
            </a:r>
            <a:r>
              <a:rPr lang="en-US" sz="2800" b="1" dirty="0" smtClean="0"/>
              <a:t>1	General Provisions</a:t>
            </a:r>
          </a:p>
          <a:p>
            <a:pPr defTabSz="568325" eaLnBrk="1" hangingPunct="1">
              <a:buFont typeface="Wingdings" pitchFamily="2" charset="2"/>
              <a:buNone/>
              <a:defRPr/>
            </a:pPr>
            <a:endParaRPr lang="en-US" sz="2800" b="1" dirty="0" smtClean="0"/>
          </a:p>
          <a:p>
            <a:pPr defTabSz="568325">
              <a:defRPr/>
            </a:pPr>
            <a:r>
              <a:rPr lang="en-US" sz="2800" b="1" u="sng" dirty="0"/>
              <a:t>N.J.A.C.</a:t>
            </a:r>
            <a:r>
              <a:rPr lang="en-US" sz="2800" b="1" dirty="0"/>
              <a:t> </a:t>
            </a:r>
            <a:r>
              <a:rPr lang="en-US" sz="2800" b="1" dirty="0" smtClean="0"/>
              <a:t>5:72-2.1 </a:t>
            </a:r>
            <a:r>
              <a:rPr lang="en-US" sz="2800" b="1" dirty="0"/>
              <a:t>Subchapter </a:t>
            </a:r>
            <a:r>
              <a:rPr lang="en-US" sz="2800" b="1" dirty="0" smtClean="0"/>
              <a:t>2	Administration &amp; Enforcement</a:t>
            </a:r>
          </a:p>
          <a:p>
            <a:pPr defTabSz="568325" eaLnBrk="1" hangingPunct="1">
              <a:defRPr/>
            </a:pPr>
            <a:endParaRPr lang="en-US" sz="2800" b="1" dirty="0" smtClean="0"/>
          </a:p>
          <a:p>
            <a:pPr defTabSz="568325">
              <a:defRPr/>
            </a:pPr>
            <a:r>
              <a:rPr lang="en-US" sz="2800" b="1" u="sng" dirty="0"/>
              <a:t>N.J.A.C.</a:t>
            </a:r>
            <a:r>
              <a:rPr lang="en-US" sz="2800" b="1" dirty="0"/>
              <a:t> </a:t>
            </a:r>
            <a:r>
              <a:rPr lang="en-US" sz="2800" b="1" dirty="0" smtClean="0"/>
              <a:t>5:72-3.1 </a:t>
            </a:r>
            <a:r>
              <a:rPr lang="en-US" sz="2800" b="1" dirty="0"/>
              <a:t>Subchapter </a:t>
            </a:r>
            <a:r>
              <a:rPr lang="en-US" sz="2800" b="1" dirty="0" smtClean="0"/>
              <a:t>3	Technical Requirements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blinds(vertical)">
                                      <p:cBhvr>
                                        <p:cTn id="7" dur="500"/>
                                        <p:tgtEl>
                                          <p:spTgt spid="67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67587">
                                            <p:txEl>
                                              <p:pRg st="2" end="2"/>
                                            </p:txEl>
                                          </p:spTgt>
                                        </p:tgtEl>
                                        <p:attrNameLst>
                                          <p:attrName>style.visibility</p:attrName>
                                        </p:attrNameLst>
                                      </p:cBhvr>
                                      <p:to>
                                        <p:strVal val="visible"/>
                                      </p:to>
                                    </p:set>
                                    <p:animEffect transition="in" filter="blinds(vertical)">
                                      <p:cBhvr>
                                        <p:cTn id="12" dur="500"/>
                                        <p:tgtEl>
                                          <p:spTgt spid="675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67587">
                                            <p:txEl>
                                              <p:pRg st="4" end="4"/>
                                            </p:txEl>
                                          </p:spTgt>
                                        </p:tgtEl>
                                        <p:attrNameLst>
                                          <p:attrName>style.visibility</p:attrName>
                                        </p:attrNameLst>
                                      </p:cBhvr>
                                      <p:to>
                                        <p:strVal val="visible"/>
                                      </p:to>
                                    </p:set>
                                    <p:animEffect transition="in" filter="blinds(vertical)">
                                      <p:cBhvr>
                                        <p:cTn id="17" dur="500"/>
                                        <p:tgtEl>
                                          <p:spTgt spid="675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normAutofit fontScale="90000"/>
          </a:bodyPr>
          <a:lstStyle/>
          <a:p>
            <a:pPr eaLnBrk="1" hangingPunct="1">
              <a:defRPr/>
            </a:pPr>
            <a:r>
              <a:rPr lang="en-US" sz="3600" dirty="0" smtClean="0"/>
              <a:t>N.J.A.C. 5:73</a:t>
            </a:r>
            <a:br>
              <a:rPr lang="en-US" sz="3600" dirty="0" smtClean="0"/>
            </a:br>
            <a:r>
              <a:rPr lang="en-US" sz="3600" dirty="0" smtClean="0"/>
              <a:t>Training &amp; Certification</a:t>
            </a:r>
          </a:p>
        </p:txBody>
      </p:sp>
      <p:sp>
        <p:nvSpPr>
          <p:cNvPr id="68611" name="Rectangle 3"/>
          <p:cNvSpPr>
            <a:spLocks noGrp="1" noChangeArrowheads="1"/>
          </p:cNvSpPr>
          <p:nvPr>
            <p:ph type="body" idx="1"/>
          </p:nvPr>
        </p:nvSpPr>
        <p:spPr>
          <a:xfrm>
            <a:off x="228600" y="1600200"/>
            <a:ext cx="8686800" cy="4525963"/>
          </a:xfrm>
        </p:spPr>
        <p:txBody>
          <a:bodyPr>
            <a:normAutofit/>
          </a:bodyPr>
          <a:lstStyle/>
          <a:p>
            <a:pPr defTabSz="509588">
              <a:lnSpc>
                <a:spcPct val="90000"/>
              </a:lnSpc>
              <a:defRPr/>
            </a:pPr>
            <a:r>
              <a:rPr lang="en-US" sz="2800" b="1" u="sng" dirty="0"/>
              <a:t>N.J.A.C.</a:t>
            </a:r>
            <a:r>
              <a:rPr lang="en-US" sz="2800" b="1" dirty="0"/>
              <a:t> </a:t>
            </a:r>
            <a:r>
              <a:rPr lang="en-US" sz="2800" b="1" dirty="0" smtClean="0"/>
              <a:t>5:73-1.1 </a:t>
            </a:r>
            <a:r>
              <a:rPr lang="en-US" sz="2800" b="1" dirty="0"/>
              <a:t>Subchapter </a:t>
            </a:r>
            <a:r>
              <a:rPr lang="en-US" sz="2800" b="1" dirty="0" smtClean="0"/>
              <a:t>1	General Provisions</a:t>
            </a:r>
          </a:p>
          <a:p>
            <a:pPr defTabSz="509588">
              <a:lnSpc>
                <a:spcPct val="90000"/>
              </a:lnSpc>
              <a:defRPr/>
            </a:pPr>
            <a:r>
              <a:rPr lang="en-US" sz="2800" b="1" u="sng" dirty="0"/>
              <a:t>N.J.A.C.</a:t>
            </a:r>
            <a:r>
              <a:rPr lang="en-US" sz="2800" b="1" dirty="0"/>
              <a:t> </a:t>
            </a:r>
            <a:r>
              <a:rPr lang="en-US" sz="2800" b="1" dirty="0" smtClean="0"/>
              <a:t>5:73-2.1 </a:t>
            </a:r>
            <a:r>
              <a:rPr lang="en-US" sz="2800" b="1" dirty="0"/>
              <a:t>Subchapter </a:t>
            </a:r>
            <a:r>
              <a:rPr lang="en-US" sz="2800" b="1" dirty="0" smtClean="0"/>
              <a:t>2	Ed. </a:t>
            </a:r>
            <a:r>
              <a:rPr lang="en-US" sz="2800" b="1" dirty="0" err="1" smtClean="0"/>
              <a:t>Prog</a:t>
            </a:r>
            <a:r>
              <a:rPr lang="en-US" sz="2800" b="1" dirty="0" smtClean="0"/>
              <a:t>. &amp; Facilities</a:t>
            </a:r>
          </a:p>
          <a:p>
            <a:pPr defTabSz="509588">
              <a:lnSpc>
                <a:spcPct val="90000"/>
              </a:lnSpc>
              <a:defRPr/>
            </a:pPr>
            <a:r>
              <a:rPr lang="en-US" sz="2800" b="1" u="sng" dirty="0"/>
              <a:t>N.J.A.C.</a:t>
            </a:r>
            <a:r>
              <a:rPr lang="en-US" sz="2800" b="1" dirty="0"/>
              <a:t> </a:t>
            </a:r>
            <a:r>
              <a:rPr lang="en-US" sz="2800" b="1" dirty="0" smtClean="0"/>
              <a:t>5:73-3.1 </a:t>
            </a:r>
            <a:r>
              <a:rPr lang="en-US" sz="2800" b="1" dirty="0"/>
              <a:t>Subchapter </a:t>
            </a:r>
            <a:r>
              <a:rPr lang="en-US" sz="2800" b="1" dirty="0" smtClean="0"/>
              <a:t>3	(</a:t>
            </a:r>
            <a:r>
              <a:rPr lang="en-US" sz="2800" b="1" i="1" dirty="0" smtClean="0"/>
              <a:t>Reserved)</a:t>
            </a:r>
            <a:endParaRPr lang="en-US" sz="2800" b="1" dirty="0" smtClean="0"/>
          </a:p>
          <a:p>
            <a:pPr defTabSz="509588">
              <a:lnSpc>
                <a:spcPct val="90000"/>
              </a:lnSpc>
              <a:defRPr/>
            </a:pPr>
            <a:r>
              <a:rPr lang="en-US" sz="2800" b="1" u="sng" dirty="0"/>
              <a:t>N.J.A.C.</a:t>
            </a:r>
            <a:r>
              <a:rPr lang="en-US" sz="2800" b="1" dirty="0"/>
              <a:t> </a:t>
            </a:r>
            <a:r>
              <a:rPr lang="en-US" sz="2800" b="1" dirty="0" smtClean="0"/>
              <a:t>5:73-4.1 </a:t>
            </a:r>
            <a:r>
              <a:rPr lang="en-US" sz="2800" b="1" dirty="0"/>
              <a:t>Subchapter </a:t>
            </a:r>
            <a:r>
              <a:rPr lang="en-US" sz="2800" b="1" dirty="0" smtClean="0"/>
              <a:t>4	Firefighter I</a:t>
            </a:r>
          </a:p>
          <a:p>
            <a:pPr defTabSz="509588">
              <a:lnSpc>
                <a:spcPct val="90000"/>
              </a:lnSpc>
              <a:defRPr/>
            </a:pPr>
            <a:r>
              <a:rPr lang="en-US" sz="2800" b="1" u="sng" dirty="0"/>
              <a:t>N.J.A.C.</a:t>
            </a:r>
            <a:r>
              <a:rPr lang="en-US" sz="2800" b="1" dirty="0"/>
              <a:t> </a:t>
            </a:r>
            <a:r>
              <a:rPr lang="en-US" sz="2800" b="1" dirty="0" smtClean="0"/>
              <a:t>5:73-5.1 </a:t>
            </a:r>
            <a:r>
              <a:rPr lang="en-US" sz="2800" b="1" dirty="0"/>
              <a:t>Subchapter </a:t>
            </a:r>
            <a:r>
              <a:rPr lang="en-US" sz="2800" b="1" dirty="0" smtClean="0"/>
              <a:t>5	Fire Service Instructor</a:t>
            </a:r>
          </a:p>
          <a:p>
            <a:pPr defTabSz="509588">
              <a:lnSpc>
                <a:spcPct val="90000"/>
              </a:lnSpc>
              <a:defRPr/>
            </a:pPr>
            <a:r>
              <a:rPr lang="en-US" sz="2800" b="1" u="sng" dirty="0"/>
              <a:t>N.J.A.C.</a:t>
            </a:r>
            <a:r>
              <a:rPr lang="en-US" sz="2800" b="1" dirty="0"/>
              <a:t> </a:t>
            </a:r>
            <a:r>
              <a:rPr lang="en-US" sz="2800" b="1" dirty="0" smtClean="0"/>
              <a:t>5:73-6.1 </a:t>
            </a:r>
            <a:r>
              <a:rPr lang="en-US" sz="2800" b="1" dirty="0"/>
              <a:t>Subchapter </a:t>
            </a:r>
            <a:r>
              <a:rPr lang="en-US" sz="2800" b="1" dirty="0" smtClean="0"/>
              <a:t>6	Hazardous Materials</a:t>
            </a:r>
          </a:p>
          <a:p>
            <a:pPr defTabSz="509588">
              <a:lnSpc>
                <a:spcPct val="90000"/>
              </a:lnSpc>
              <a:defRPr/>
            </a:pPr>
            <a:r>
              <a:rPr lang="en-US" sz="2800" b="1" u="sng" dirty="0"/>
              <a:t>N.J.A.C.</a:t>
            </a:r>
            <a:r>
              <a:rPr lang="en-US" sz="2800" b="1" dirty="0"/>
              <a:t> </a:t>
            </a:r>
            <a:r>
              <a:rPr lang="en-US" sz="2800" b="1" dirty="0" smtClean="0"/>
              <a:t>5:73-7.1 </a:t>
            </a:r>
            <a:r>
              <a:rPr lang="en-US" sz="2800" b="1" dirty="0"/>
              <a:t>Subchapter </a:t>
            </a:r>
            <a:r>
              <a:rPr lang="en-US" sz="2800" b="1" dirty="0" smtClean="0"/>
              <a:t>7 	Fire Police Officer Tng.</a:t>
            </a:r>
          </a:p>
          <a:p>
            <a:pPr defTabSz="509588">
              <a:lnSpc>
                <a:spcPct val="90000"/>
              </a:lnSpc>
              <a:defRPr/>
            </a:pPr>
            <a:r>
              <a:rPr lang="en-US" sz="2800" b="1" u="sng" dirty="0"/>
              <a:t>N.J.A.C.</a:t>
            </a:r>
            <a:r>
              <a:rPr lang="en-US" sz="2800" b="1" dirty="0"/>
              <a:t> </a:t>
            </a:r>
            <a:r>
              <a:rPr lang="en-US" sz="2800" b="1" dirty="0" smtClean="0"/>
              <a:t>5:73-8.1 </a:t>
            </a:r>
            <a:r>
              <a:rPr lang="en-US" sz="2800" b="1" dirty="0"/>
              <a:t>Subchapter </a:t>
            </a:r>
            <a:r>
              <a:rPr lang="en-US" sz="2800" b="1" dirty="0" smtClean="0"/>
              <a:t>8 	Fire Officers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box(in)">
                                      <p:cBhvr>
                                        <p:cTn id="7" dur="500"/>
                                        <p:tgtEl>
                                          <p:spTgt spid="686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8611">
                                            <p:txEl>
                                              <p:pRg st="1" end="1"/>
                                            </p:txEl>
                                          </p:spTgt>
                                        </p:tgtEl>
                                        <p:attrNameLst>
                                          <p:attrName>style.visibility</p:attrName>
                                        </p:attrNameLst>
                                      </p:cBhvr>
                                      <p:to>
                                        <p:strVal val="visible"/>
                                      </p:to>
                                    </p:set>
                                    <p:animEffect transition="in" filter="box(in)">
                                      <p:cBhvr>
                                        <p:cTn id="12" dur="500"/>
                                        <p:tgtEl>
                                          <p:spTgt spid="686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8611">
                                            <p:txEl>
                                              <p:pRg st="2" end="2"/>
                                            </p:txEl>
                                          </p:spTgt>
                                        </p:tgtEl>
                                        <p:attrNameLst>
                                          <p:attrName>style.visibility</p:attrName>
                                        </p:attrNameLst>
                                      </p:cBhvr>
                                      <p:to>
                                        <p:strVal val="visible"/>
                                      </p:to>
                                    </p:set>
                                    <p:animEffect transition="in" filter="box(in)">
                                      <p:cBhvr>
                                        <p:cTn id="17" dur="500"/>
                                        <p:tgtEl>
                                          <p:spTgt spid="686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8611">
                                            <p:txEl>
                                              <p:pRg st="3" end="3"/>
                                            </p:txEl>
                                          </p:spTgt>
                                        </p:tgtEl>
                                        <p:attrNameLst>
                                          <p:attrName>style.visibility</p:attrName>
                                        </p:attrNameLst>
                                      </p:cBhvr>
                                      <p:to>
                                        <p:strVal val="visible"/>
                                      </p:to>
                                    </p:set>
                                    <p:animEffect transition="in" filter="box(in)">
                                      <p:cBhvr>
                                        <p:cTn id="22" dur="500"/>
                                        <p:tgtEl>
                                          <p:spTgt spid="6861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8611">
                                            <p:txEl>
                                              <p:pRg st="4" end="4"/>
                                            </p:txEl>
                                          </p:spTgt>
                                        </p:tgtEl>
                                        <p:attrNameLst>
                                          <p:attrName>style.visibility</p:attrName>
                                        </p:attrNameLst>
                                      </p:cBhvr>
                                      <p:to>
                                        <p:strVal val="visible"/>
                                      </p:to>
                                    </p:set>
                                    <p:animEffect transition="in" filter="box(in)">
                                      <p:cBhvr>
                                        <p:cTn id="27" dur="500"/>
                                        <p:tgtEl>
                                          <p:spTgt spid="6861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8611">
                                            <p:txEl>
                                              <p:pRg st="5" end="5"/>
                                            </p:txEl>
                                          </p:spTgt>
                                        </p:tgtEl>
                                        <p:attrNameLst>
                                          <p:attrName>style.visibility</p:attrName>
                                        </p:attrNameLst>
                                      </p:cBhvr>
                                      <p:to>
                                        <p:strVal val="visible"/>
                                      </p:to>
                                    </p:set>
                                    <p:animEffect transition="in" filter="box(in)">
                                      <p:cBhvr>
                                        <p:cTn id="32" dur="500"/>
                                        <p:tgtEl>
                                          <p:spTgt spid="6861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68611">
                                            <p:txEl>
                                              <p:pRg st="6" end="6"/>
                                            </p:txEl>
                                          </p:spTgt>
                                        </p:tgtEl>
                                        <p:attrNameLst>
                                          <p:attrName>style.visibility</p:attrName>
                                        </p:attrNameLst>
                                      </p:cBhvr>
                                      <p:to>
                                        <p:strVal val="visible"/>
                                      </p:to>
                                    </p:set>
                                    <p:animEffect transition="in" filter="box(in)">
                                      <p:cBhvr>
                                        <p:cTn id="37" dur="500"/>
                                        <p:tgtEl>
                                          <p:spTgt spid="6861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68611">
                                            <p:txEl>
                                              <p:pRg st="7" end="7"/>
                                            </p:txEl>
                                          </p:spTgt>
                                        </p:tgtEl>
                                        <p:attrNameLst>
                                          <p:attrName>style.visibility</p:attrName>
                                        </p:attrNameLst>
                                      </p:cBhvr>
                                      <p:to>
                                        <p:strVal val="visible"/>
                                      </p:to>
                                    </p:set>
                                    <p:animEffect transition="in" filter="box(in)">
                                      <p:cBhvr>
                                        <p:cTn id="42" dur="500"/>
                                        <p:tgtEl>
                                          <p:spTgt spid="686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7813"/>
            <a:ext cx="8305800" cy="2008187"/>
          </a:xfrm>
        </p:spPr>
        <p:txBody>
          <a:bodyPr/>
          <a:lstStyle/>
          <a:p>
            <a:pPr eaLnBrk="1" hangingPunct="1">
              <a:defRPr/>
            </a:pPr>
            <a:r>
              <a:rPr lang="en-US" sz="3600" smtClean="0"/>
              <a:t>N.J.A.C. 5:74</a:t>
            </a:r>
            <a:br>
              <a:rPr lang="en-US" sz="3600" smtClean="0"/>
            </a:br>
            <a:r>
              <a:rPr lang="en-US" sz="3600" i="1" smtClean="0"/>
              <a:t>Standard for the Certification of Fire Protection Equipment Contractors</a:t>
            </a:r>
          </a:p>
        </p:txBody>
      </p:sp>
      <p:sp>
        <p:nvSpPr>
          <p:cNvPr id="69635" name="Rectangle 3"/>
          <p:cNvSpPr>
            <a:spLocks noGrp="1" noChangeArrowheads="1"/>
          </p:cNvSpPr>
          <p:nvPr>
            <p:ph type="body" idx="1"/>
          </p:nvPr>
        </p:nvSpPr>
        <p:spPr>
          <a:xfrm>
            <a:off x="457200" y="2327275"/>
            <a:ext cx="8229600" cy="3921125"/>
          </a:xfrm>
        </p:spPr>
        <p:txBody>
          <a:bodyPr/>
          <a:lstStyle/>
          <a:p>
            <a:pPr>
              <a:defRPr/>
            </a:pPr>
            <a:r>
              <a:rPr lang="en-US" sz="2800" b="1" u="sng" dirty="0"/>
              <a:t>N.J.A.C.</a:t>
            </a:r>
            <a:r>
              <a:rPr lang="en-US" sz="2800" b="1" dirty="0"/>
              <a:t> </a:t>
            </a:r>
            <a:r>
              <a:rPr lang="en-US" sz="2800" b="1" dirty="0" smtClean="0"/>
              <a:t>5:74-1.1 </a:t>
            </a:r>
            <a:r>
              <a:rPr lang="en-US" sz="2800" b="1" dirty="0"/>
              <a:t>Subchapter </a:t>
            </a:r>
            <a:r>
              <a:rPr lang="en-US" sz="2800" b="1" dirty="0" smtClean="0"/>
              <a:t>1	General Provisions</a:t>
            </a:r>
          </a:p>
          <a:p>
            <a:pPr>
              <a:defRPr/>
            </a:pPr>
            <a:r>
              <a:rPr lang="en-US" sz="2800" b="1" u="sng" dirty="0"/>
              <a:t>N.J.A.C.</a:t>
            </a:r>
            <a:r>
              <a:rPr lang="en-US" sz="2800" b="1" dirty="0"/>
              <a:t> </a:t>
            </a:r>
            <a:r>
              <a:rPr lang="en-US" sz="2800" b="1" dirty="0" smtClean="0"/>
              <a:t>5:74-2.1 </a:t>
            </a:r>
            <a:r>
              <a:rPr lang="en-US" sz="2800" b="1" dirty="0"/>
              <a:t>Subchapter </a:t>
            </a:r>
            <a:r>
              <a:rPr lang="en-US" sz="2800" b="1" dirty="0" smtClean="0"/>
              <a:t>2  	Admin of Permit &amp; Cert. </a:t>
            </a:r>
            <a:r>
              <a:rPr lang="en-US" sz="2800" b="1" dirty="0" err="1" smtClean="0"/>
              <a:t>Prog</a:t>
            </a:r>
            <a:r>
              <a:rPr lang="en-US" sz="2800" b="1"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800" y="274638"/>
            <a:ext cx="8382000" cy="1554162"/>
          </a:xfrm>
        </p:spPr>
        <p:txBody>
          <a:bodyPr>
            <a:normAutofit/>
          </a:bodyPr>
          <a:lstStyle/>
          <a:p>
            <a:pPr eaLnBrk="1" hangingPunct="1">
              <a:defRPr/>
            </a:pPr>
            <a:r>
              <a:rPr lang="en-US" sz="3200" dirty="0" smtClean="0"/>
              <a:t>N.J.A.C. 5:75</a:t>
            </a:r>
            <a:br>
              <a:rPr lang="en-US" sz="3200" dirty="0" smtClean="0"/>
            </a:br>
            <a:r>
              <a:rPr lang="en-US" sz="3200" dirty="0" smtClean="0"/>
              <a:t>Incident Management System</a:t>
            </a:r>
            <a:r>
              <a:rPr lang="en-US" sz="3200" i="1" dirty="0" smtClean="0"/>
              <a:t> (IMS)</a:t>
            </a:r>
            <a:endParaRPr lang="en-US" sz="4000" u="sng" dirty="0" smtClean="0"/>
          </a:p>
        </p:txBody>
      </p:sp>
      <p:sp>
        <p:nvSpPr>
          <p:cNvPr id="70659" name="Rectangle 3"/>
          <p:cNvSpPr>
            <a:spLocks noGrp="1" noChangeArrowheads="1"/>
          </p:cNvSpPr>
          <p:nvPr>
            <p:ph type="body" idx="1"/>
          </p:nvPr>
        </p:nvSpPr>
        <p:spPr>
          <a:xfrm>
            <a:off x="304800" y="2362200"/>
            <a:ext cx="8458200" cy="3462338"/>
          </a:xfrm>
        </p:spPr>
        <p:txBody>
          <a:bodyPr>
            <a:normAutofit fontScale="92500" lnSpcReduction="20000"/>
          </a:bodyPr>
          <a:lstStyle/>
          <a:p>
            <a:pPr defTabSz="509588">
              <a:defRPr/>
            </a:pPr>
            <a:r>
              <a:rPr lang="en-US" sz="2800" b="1" u="sng" dirty="0"/>
              <a:t>N.J.A.C.</a:t>
            </a:r>
            <a:r>
              <a:rPr lang="en-US" sz="2800" b="1" dirty="0"/>
              <a:t> </a:t>
            </a:r>
            <a:r>
              <a:rPr lang="en-US" sz="2800" b="1" dirty="0" smtClean="0"/>
              <a:t>5:75-1.1 – 1.8 </a:t>
            </a:r>
            <a:r>
              <a:rPr lang="en-US" sz="2800" b="1" i="1" dirty="0" smtClean="0"/>
              <a:t>Subchapter 1	General Provisions</a:t>
            </a:r>
          </a:p>
          <a:p>
            <a:pPr defTabSz="509588">
              <a:defRPr/>
            </a:pPr>
            <a:r>
              <a:rPr lang="en-US" sz="2800" b="1" u="sng" dirty="0"/>
              <a:t>N.J.A.C.</a:t>
            </a:r>
            <a:r>
              <a:rPr lang="en-US" sz="2800" b="1" dirty="0"/>
              <a:t> </a:t>
            </a:r>
            <a:r>
              <a:rPr lang="en-US" sz="2800" b="1" dirty="0" smtClean="0"/>
              <a:t>5:75-2.1 – 2.10 </a:t>
            </a:r>
            <a:r>
              <a:rPr lang="en-US" sz="2800" b="1" i="1" dirty="0" smtClean="0"/>
              <a:t>Subchapter 2	Incident Management System</a:t>
            </a:r>
          </a:p>
          <a:p>
            <a:pPr defTabSz="509588">
              <a:defRPr/>
            </a:pPr>
            <a:r>
              <a:rPr lang="en-US" sz="2800" b="1" u="sng" dirty="0"/>
              <a:t>N.J.A.C.</a:t>
            </a:r>
            <a:r>
              <a:rPr lang="en-US" sz="2800" b="1" dirty="0"/>
              <a:t> </a:t>
            </a:r>
            <a:r>
              <a:rPr lang="en-US" sz="2800" b="1" dirty="0" smtClean="0"/>
              <a:t>5:75A -1.1 – 1.5 </a:t>
            </a:r>
            <a:r>
              <a:rPr lang="en-US" sz="2800" b="1" i="1" dirty="0"/>
              <a:t>Subchapter </a:t>
            </a:r>
            <a:r>
              <a:rPr lang="en-US" sz="2800" b="1" i="1" dirty="0" smtClean="0"/>
              <a:t>1 </a:t>
            </a:r>
            <a:r>
              <a:rPr lang="en-US" sz="2800" b="1" i="1" dirty="0"/>
              <a:t>General</a:t>
            </a:r>
            <a:endParaRPr lang="en-US" sz="2800" b="1" i="1" dirty="0" smtClean="0"/>
          </a:p>
          <a:p>
            <a:pPr defTabSz="509588">
              <a:defRPr/>
            </a:pPr>
            <a:r>
              <a:rPr lang="en-US" sz="2800" b="1" u="sng" dirty="0"/>
              <a:t>N.J.A.C.</a:t>
            </a:r>
            <a:r>
              <a:rPr lang="en-US" sz="2800" b="1" dirty="0"/>
              <a:t> </a:t>
            </a:r>
            <a:r>
              <a:rPr lang="en-US" sz="2800" b="1" dirty="0" smtClean="0"/>
              <a:t>5:75A-2.1 – 2.7 </a:t>
            </a:r>
            <a:r>
              <a:rPr lang="en-US" sz="2800" b="1" i="1" dirty="0"/>
              <a:t>Subchapter </a:t>
            </a:r>
            <a:r>
              <a:rPr lang="en-US" sz="2800" b="1" i="1" dirty="0" smtClean="0"/>
              <a:t>2 Local and County resource deployment</a:t>
            </a:r>
          </a:p>
          <a:p>
            <a:pPr defTabSz="509588">
              <a:defRPr/>
            </a:pPr>
            <a:r>
              <a:rPr lang="en-US" sz="2800" b="1" u="sng" dirty="0"/>
              <a:t>N.J.A.C.</a:t>
            </a:r>
            <a:r>
              <a:rPr lang="en-US" sz="2800" b="1" dirty="0"/>
              <a:t> </a:t>
            </a:r>
            <a:r>
              <a:rPr lang="en-US" sz="2800" b="1" dirty="0" smtClean="0"/>
              <a:t>5:75A-3.1 – 3.7 Subchapter 3 State and Regional Fire Coordination</a:t>
            </a:r>
            <a:br>
              <a:rPr lang="en-US" sz="2800" b="1" dirty="0" smtClean="0"/>
            </a:br>
            <a:endParaRPr lang="en-US" sz="28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800" y="274638"/>
            <a:ext cx="8382000" cy="1554162"/>
          </a:xfrm>
        </p:spPr>
        <p:txBody>
          <a:bodyPr>
            <a:normAutofit/>
          </a:bodyPr>
          <a:lstStyle/>
          <a:p>
            <a:pPr eaLnBrk="1" hangingPunct="1">
              <a:defRPr/>
            </a:pPr>
            <a:r>
              <a:rPr lang="en-US" sz="3200" dirty="0" smtClean="0"/>
              <a:t>N.J.A.C. 5:76</a:t>
            </a:r>
            <a:br>
              <a:rPr lang="en-US" sz="3200" dirty="0" smtClean="0"/>
            </a:br>
            <a:r>
              <a:rPr lang="en-US" sz="3200" dirty="0" smtClean="0"/>
              <a:t>Residential Disability Identification Emblems</a:t>
            </a:r>
            <a:endParaRPr lang="en-US" sz="4000" u="sng" dirty="0" smtClean="0"/>
          </a:p>
        </p:txBody>
      </p:sp>
      <p:sp>
        <p:nvSpPr>
          <p:cNvPr id="70659" name="Rectangle 3"/>
          <p:cNvSpPr>
            <a:spLocks noGrp="1" noChangeArrowheads="1"/>
          </p:cNvSpPr>
          <p:nvPr>
            <p:ph type="body" idx="1"/>
          </p:nvPr>
        </p:nvSpPr>
        <p:spPr>
          <a:xfrm>
            <a:off x="304800" y="2362200"/>
            <a:ext cx="8458200" cy="3462338"/>
          </a:xfrm>
        </p:spPr>
        <p:txBody>
          <a:bodyPr>
            <a:normAutofit lnSpcReduction="10000"/>
          </a:bodyPr>
          <a:lstStyle/>
          <a:p>
            <a:pPr defTabSz="509588">
              <a:defRPr/>
            </a:pPr>
            <a:r>
              <a:rPr lang="en-US" sz="2800" b="1" u="sng" dirty="0"/>
              <a:t>N.J.A.C.</a:t>
            </a:r>
            <a:r>
              <a:rPr lang="en-US" sz="2800" b="1" dirty="0"/>
              <a:t> </a:t>
            </a:r>
            <a:r>
              <a:rPr lang="en-US" sz="2800" b="1" dirty="0" smtClean="0"/>
              <a:t>5:76-1.1 </a:t>
            </a:r>
            <a:r>
              <a:rPr lang="en-US" sz="2800" b="1" i="1" dirty="0" smtClean="0"/>
              <a:t>Subchapter 1	Purpose and Scope</a:t>
            </a:r>
          </a:p>
          <a:p>
            <a:pPr defTabSz="509588">
              <a:defRPr/>
            </a:pPr>
            <a:r>
              <a:rPr lang="en-US" sz="2800" b="1" u="sng" dirty="0"/>
              <a:t>N.J.A.C.</a:t>
            </a:r>
            <a:r>
              <a:rPr lang="en-US" sz="2800" b="1" dirty="0"/>
              <a:t> </a:t>
            </a:r>
            <a:r>
              <a:rPr lang="en-US" sz="2800" b="1" dirty="0" smtClean="0"/>
              <a:t>5:76-1.2 </a:t>
            </a:r>
            <a:r>
              <a:rPr lang="en-US" sz="2800" b="1" i="1" dirty="0" smtClean="0"/>
              <a:t>Subchapter 2	Definition of disability</a:t>
            </a:r>
          </a:p>
          <a:p>
            <a:pPr defTabSz="509588">
              <a:defRPr/>
            </a:pPr>
            <a:r>
              <a:rPr lang="en-US" sz="2800" b="1" dirty="0" smtClean="0"/>
              <a:t>N.J.A.C. 5:76-1.3 Subchapter 3   Residential Emblem application</a:t>
            </a:r>
          </a:p>
          <a:p>
            <a:pPr defTabSz="509588">
              <a:defRPr/>
            </a:pPr>
            <a:r>
              <a:rPr lang="en-US" sz="2800" b="1" dirty="0"/>
              <a:t>N.J.A.C. </a:t>
            </a:r>
            <a:r>
              <a:rPr lang="en-US" sz="2800" b="1" dirty="0" smtClean="0"/>
              <a:t>5:76-1.4 </a:t>
            </a:r>
            <a:r>
              <a:rPr lang="en-US" sz="2800" b="1" dirty="0"/>
              <a:t>Subchapter </a:t>
            </a:r>
            <a:r>
              <a:rPr lang="en-US" sz="2800" b="1" dirty="0" smtClean="0"/>
              <a:t>4   Location on dwellings; Removal: enforcement</a:t>
            </a:r>
            <a:br>
              <a:rPr lang="en-US" sz="2800" b="1" dirty="0" smtClean="0"/>
            </a:br>
            <a:endParaRPr lang="en-US" sz="2800" b="1" dirty="0" smtClean="0"/>
          </a:p>
        </p:txBody>
      </p:sp>
    </p:spTree>
    <p:extLst>
      <p:ext uri="{BB962C8B-B14F-4D97-AF65-F5344CB8AC3E}">
        <p14:creationId xmlns:p14="http://schemas.microsoft.com/office/powerpoint/2010/main" val="17375785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800" y="274638"/>
            <a:ext cx="8382000" cy="1554162"/>
          </a:xfrm>
        </p:spPr>
        <p:txBody>
          <a:bodyPr>
            <a:normAutofit/>
          </a:bodyPr>
          <a:lstStyle/>
          <a:p>
            <a:pPr eaLnBrk="1" hangingPunct="1">
              <a:defRPr/>
            </a:pPr>
            <a:r>
              <a:rPr lang="en-US" sz="3200" dirty="0" smtClean="0"/>
              <a:t>N.J.A.C. Additional Sections/Tabs</a:t>
            </a:r>
            <a:endParaRPr lang="en-US" sz="4000" u="sng" dirty="0" smtClean="0"/>
          </a:p>
        </p:txBody>
      </p:sp>
      <p:sp>
        <p:nvSpPr>
          <p:cNvPr id="70659" name="Rectangle 3"/>
          <p:cNvSpPr>
            <a:spLocks noGrp="1" noChangeArrowheads="1"/>
          </p:cNvSpPr>
          <p:nvPr>
            <p:ph type="body" idx="1"/>
          </p:nvPr>
        </p:nvSpPr>
        <p:spPr>
          <a:xfrm>
            <a:off x="304800" y="2362200"/>
            <a:ext cx="8458200" cy="3462338"/>
          </a:xfrm>
        </p:spPr>
        <p:txBody>
          <a:bodyPr>
            <a:normAutofit fontScale="92500" lnSpcReduction="10000"/>
          </a:bodyPr>
          <a:lstStyle/>
          <a:p>
            <a:pPr defTabSz="509588">
              <a:defRPr/>
            </a:pPr>
            <a:r>
              <a:rPr lang="en-US" sz="2800" b="1" u="sng" dirty="0" smtClean="0"/>
              <a:t>FTO </a:t>
            </a:r>
          </a:p>
          <a:p>
            <a:pPr defTabSz="509588">
              <a:defRPr/>
            </a:pPr>
            <a:r>
              <a:rPr lang="en-US" sz="2800" b="1" u="sng" dirty="0" smtClean="0"/>
              <a:t>Bulletins</a:t>
            </a:r>
          </a:p>
          <a:p>
            <a:pPr defTabSz="509588">
              <a:defRPr/>
            </a:pPr>
            <a:r>
              <a:rPr lang="en-US" sz="2800" b="1" u="sng" dirty="0" smtClean="0"/>
              <a:t>Safety Alerts</a:t>
            </a:r>
          </a:p>
          <a:p>
            <a:pPr defTabSz="509588">
              <a:defRPr/>
            </a:pPr>
            <a:r>
              <a:rPr lang="en-US" sz="2800" b="1" u="sng" dirty="0" smtClean="0"/>
              <a:t>Construction Board of </a:t>
            </a:r>
            <a:r>
              <a:rPr lang="en-US" sz="2800" b="1" u="sng" dirty="0" smtClean="0"/>
              <a:t>Appeals</a:t>
            </a:r>
          </a:p>
          <a:p>
            <a:pPr defTabSz="509588">
              <a:defRPr/>
            </a:pPr>
            <a:endParaRPr lang="en-US" sz="2800" b="1" u="sng" dirty="0"/>
          </a:p>
          <a:p>
            <a:pPr defTabSz="509588">
              <a:defRPr/>
            </a:pPr>
            <a:r>
              <a:rPr lang="en-US" sz="2800" b="1" u="sng" dirty="0" smtClean="0"/>
              <a:t>Once done with base book insert updates oldest to newest</a:t>
            </a:r>
            <a:r>
              <a:rPr lang="en-US" sz="2800" b="1" dirty="0" smtClean="0"/>
              <a:t/>
            </a:r>
            <a:br>
              <a:rPr lang="en-US" sz="2800" b="1" dirty="0" smtClean="0"/>
            </a:br>
            <a:endParaRPr lang="en-US" sz="2800" b="1" dirty="0" smtClean="0"/>
          </a:p>
        </p:txBody>
      </p:sp>
    </p:spTree>
    <p:extLst>
      <p:ext uri="{BB962C8B-B14F-4D97-AF65-F5344CB8AC3E}">
        <p14:creationId xmlns:p14="http://schemas.microsoft.com/office/powerpoint/2010/main" val="191432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marL="838200" indent="-838200" eaLnBrk="1" hangingPunct="1">
              <a:defRPr/>
            </a:pPr>
            <a:r>
              <a:rPr lang="en-US" sz="4000" b="0" u="sng" smtClean="0"/>
              <a:t>Final Adoption of Regulations</a:t>
            </a:r>
            <a:endParaRPr lang="en-US" sz="4000" b="0" smtClean="0"/>
          </a:p>
        </p:txBody>
      </p:sp>
      <p:sp>
        <p:nvSpPr>
          <p:cNvPr id="57347"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US" sz="2400" b="1" smtClean="0"/>
              <a:t>After a delay in the regulatory process for hearings on the Great Adventure fire, the Administrative Code (then Title 5, Chapter 18, Uniform Fire Code) was adopted with an effective date of </a:t>
            </a:r>
            <a:r>
              <a:rPr lang="en-US" sz="2400" b="1" smtClean="0">
                <a:solidFill>
                  <a:srgbClr val="FFFF00"/>
                </a:solidFill>
              </a:rPr>
              <a:t>February 19, 1985</a:t>
            </a:r>
          </a:p>
          <a:p>
            <a:pPr eaLnBrk="1" hangingPunct="1">
              <a:lnSpc>
                <a:spcPct val="80000"/>
              </a:lnSpc>
              <a:buFont typeface="Wingdings" pitchFamily="2" charset="2"/>
              <a:buNone/>
              <a:defRPr/>
            </a:pPr>
            <a:endParaRPr lang="en-US" sz="2400" b="1" smtClean="0"/>
          </a:p>
          <a:p>
            <a:pPr eaLnBrk="1" hangingPunct="1">
              <a:lnSpc>
                <a:spcPct val="80000"/>
              </a:lnSpc>
              <a:buFont typeface="Wingdings" pitchFamily="2" charset="2"/>
              <a:buNone/>
              <a:defRPr/>
            </a:pPr>
            <a:r>
              <a:rPr lang="en-US" sz="2400" b="1" smtClean="0"/>
              <a:t>The new regulations:</a:t>
            </a:r>
          </a:p>
          <a:p>
            <a:pPr eaLnBrk="1" hangingPunct="1">
              <a:lnSpc>
                <a:spcPct val="80000"/>
              </a:lnSpc>
              <a:buFont typeface="Arial" pitchFamily="34" charset="0"/>
              <a:buChar char="•"/>
              <a:defRPr/>
            </a:pPr>
            <a:r>
              <a:rPr lang="en-US" sz="2400" b="1" smtClean="0"/>
              <a:t>Established regulations for the administration of the Uniform Fire Code</a:t>
            </a:r>
          </a:p>
          <a:p>
            <a:pPr eaLnBrk="1" hangingPunct="1">
              <a:lnSpc>
                <a:spcPct val="80000"/>
              </a:lnSpc>
              <a:buFont typeface="Arial" pitchFamily="34" charset="0"/>
              <a:buChar char="•"/>
              <a:defRPr/>
            </a:pPr>
            <a:r>
              <a:rPr lang="en-US" sz="2400" b="1" smtClean="0"/>
              <a:t>Set a deadline of August 18, 1995 for local governments to adopt the code.</a:t>
            </a:r>
          </a:p>
          <a:p>
            <a:pPr eaLnBrk="1" hangingPunct="1">
              <a:lnSpc>
                <a:spcPct val="80000"/>
              </a:lnSpc>
              <a:buFont typeface="Arial" pitchFamily="34" charset="0"/>
              <a:buChar char="•"/>
              <a:defRPr/>
            </a:pPr>
            <a:r>
              <a:rPr lang="en-US" sz="2400" b="1" smtClean="0"/>
              <a:t>Provided that the fire department opted to have local enforce or transfer to Sate or County.</a:t>
            </a:r>
            <a:r>
              <a:rPr lang="en-US" sz="2400" b="1" u="sng" smtClean="0"/>
              <a:t/>
            </a:r>
            <a:br>
              <a:rPr lang="en-US" sz="2400" b="1" u="sng" smtClean="0"/>
            </a:br>
            <a:endParaRPr lang="en-US" sz="2400" b="1" u="sng"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US" sz="2800" u="sng" dirty="0" smtClean="0"/>
              <a:t>Fire Safety Commission</a:t>
            </a:r>
            <a:br>
              <a:rPr lang="en-US" sz="2800" u="sng" dirty="0" smtClean="0"/>
            </a:br>
            <a:r>
              <a:rPr lang="en-US" sz="2400" dirty="0" smtClean="0">
                <a:solidFill>
                  <a:schemeClr val="bg1"/>
                </a:solidFill>
              </a:rPr>
              <a:t>Comprises the following</a:t>
            </a:r>
            <a:endParaRPr lang="en-US" sz="6000" dirty="0" smtClean="0">
              <a:solidFill>
                <a:schemeClr val="bg1"/>
              </a:solidFill>
            </a:endParaRPr>
          </a:p>
        </p:txBody>
      </p:sp>
      <p:sp>
        <p:nvSpPr>
          <p:cNvPr id="71683" name="Rectangle 3"/>
          <p:cNvSpPr>
            <a:spLocks noGrp="1" noChangeArrowheads="1"/>
          </p:cNvSpPr>
          <p:nvPr>
            <p:ph type="body" idx="1"/>
          </p:nvPr>
        </p:nvSpPr>
        <p:spPr>
          <a:xfrm>
            <a:off x="76200" y="4572000"/>
            <a:ext cx="8763000" cy="1905000"/>
          </a:xfrm>
        </p:spPr>
        <p:txBody>
          <a:bodyPr>
            <a:normAutofit/>
          </a:bodyPr>
          <a:lstStyle/>
          <a:p>
            <a:pPr eaLnBrk="1" hangingPunct="1">
              <a:lnSpc>
                <a:spcPct val="80000"/>
              </a:lnSpc>
              <a:buFont typeface="Wingdings" pitchFamily="2" charset="2"/>
              <a:buNone/>
              <a:defRPr/>
            </a:pPr>
            <a:r>
              <a:rPr lang="en-US" sz="2000" b="1" dirty="0" smtClean="0"/>
              <a:t>						</a:t>
            </a:r>
          </a:p>
          <a:p>
            <a:pPr eaLnBrk="1" hangingPunct="1">
              <a:lnSpc>
                <a:spcPct val="80000"/>
              </a:lnSpc>
              <a:buFont typeface="Wingdings" pitchFamily="2" charset="2"/>
              <a:buNone/>
              <a:defRPr/>
            </a:pPr>
            <a:r>
              <a:rPr lang="en-US" sz="2000" b="1" u="sng" dirty="0" smtClean="0">
                <a:solidFill>
                  <a:srgbClr val="FFFF00"/>
                </a:solidFill>
                <a:effectLst/>
              </a:rPr>
              <a:t>10</a:t>
            </a:r>
            <a:r>
              <a:rPr lang="en-US" sz="2000" b="1" u="sng" dirty="0" smtClean="0">
                <a:effectLst/>
              </a:rPr>
              <a:t> each	Groups	(Appointed by Governor)</a:t>
            </a:r>
            <a:br>
              <a:rPr lang="en-US" sz="2000" b="1" u="sng" dirty="0" smtClean="0">
                <a:effectLst/>
              </a:rPr>
            </a:br>
            <a:r>
              <a:rPr lang="en-US" sz="2000" b="1" dirty="0" smtClean="0"/>
              <a:t>	</a:t>
            </a:r>
            <a:r>
              <a:rPr lang="en-US" sz="1800" b="1" dirty="0" smtClean="0">
                <a:solidFill>
                  <a:srgbClr val="FFFF00"/>
                </a:solidFill>
              </a:rPr>
              <a:t>*</a:t>
            </a:r>
            <a:r>
              <a:rPr lang="en-US" sz="1800" b="1" dirty="0" smtClean="0"/>
              <a:t>State FMBA		</a:t>
            </a:r>
            <a:r>
              <a:rPr lang="en-US" sz="1800" b="1" dirty="0" smtClean="0">
                <a:solidFill>
                  <a:srgbClr val="FFFF00"/>
                </a:solidFill>
              </a:rPr>
              <a:t>*</a:t>
            </a:r>
            <a:r>
              <a:rPr lang="en-US" sz="1800" b="1" dirty="0" smtClean="0"/>
              <a:t>N.J. League of Municipalities</a:t>
            </a:r>
            <a:br>
              <a:rPr lang="en-US" sz="1800" b="1" dirty="0" smtClean="0"/>
            </a:br>
            <a:r>
              <a:rPr lang="en-US" sz="1800" b="1" dirty="0" smtClean="0"/>
              <a:t>	</a:t>
            </a:r>
            <a:r>
              <a:rPr lang="en-US" sz="1800" b="1" dirty="0" smtClean="0">
                <a:solidFill>
                  <a:srgbClr val="FFFF00"/>
                </a:solidFill>
              </a:rPr>
              <a:t>*</a:t>
            </a:r>
            <a:r>
              <a:rPr lang="en-US" sz="1800" b="1" dirty="0" smtClean="0"/>
              <a:t>State Fire Chiefs 	</a:t>
            </a:r>
            <a:r>
              <a:rPr lang="en-US" sz="1800" b="1" dirty="0" smtClean="0">
                <a:solidFill>
                  <a:srgbClr val="FFFF00"/>
                </a:solidFill>
              </a:rPr>
              <a:t>*</a:t>
            </a:r>
            <a:r>
              <a:rPr lang="en-US" sz="1800" b="1" dirty="0" smtClean="0"/>
              <a:t>N.J. Vol. Firemen's Association</a:t>
            </a:r>
            <a:br>
              <a:rPr lang="en-US" sz="1800" b="1" dirty="0" smtClean="0"/>
            </a:br>
            <a:r>
              <a:rPr lang="en-US" sz="1800" b="1" dirty="0" smtClean="0"/>
              <a:t>	</a:t>
            </a:r>
            <a:r>
              <a:rPr lang="en-US" sz="1800" b="1" dirty="0" smtClean="0">
                <a:solidFill>
                  <a:srgbClr val="FFFF00"/>
                </a:solidFill>
              </a:rPr>
              <a:t>*</a:t>
            </a:r>
            <a:r>
              <a:rPr lang="en-US" sz="1800" b="1" dirty="0" smtClean="0"/>
              <a:t>Paid Chief 's Assoc.	</a:t>
            </a:r>
            <a:r>
              <a:rPr lang="en-US" sz="1800" b="1" dirty="0" smtClean="0">
                <a:solidFill>
                  <a:srgbClr val="FFFF00"/>
                </a:solidFill>
              </a:rPr>
              <a:t>*</a:t>
            </a:r>
            <a:r>
              <a:rPr lang="en-US" sz="1800" b="1" dirty="0" smtClean="0"/>
              <a:t>N.J. Vol. Firemen's Association</a:t>
            </a:r>
            <a:br>
              <a:rPr lang="en-US" sz="1800" b="1" dirty="0" smtClean="0"/>
            </a:br>
            <a:r>
              <a:rPr lang="en-US" sz="1800" b="1" dirty="0" smtClean="0"/>
              <a:t>	</a:t>
            </a:r>
            <a:r>
              <a:rPr lang="en-US" sz="1800" b="1" dirty="0" smtClean="0">
                <a:solidFill>
                  <a:srgbClr val="FFFF00"/>
                </a:solidFill>
              </a:rPr>
              <a:t>*</a:t>
            </a:r>
            <a:r>
              <a:rPr lang="en-US" sz="1800" b="1" dirty="0" smtClean="0"/>
              <a:t>N.J. Fire Fighter Assoc.	</a:t>
            </a:r>
            <a:r>
              <a:rPr lang="en-US" sz="1800" b="1" dirty="0" smtClean="0">
                <a:solidFill>
                  <a:srgbClr val="FFFF00"/>
                </a:solidFill>
              </a:rPr>
              <a:t>*</a:t>
            </a:r>
            <a:r>
              <a:rPr lang="en-US" sz="1800" b="1" dirty="0" smtClean="0"/>
              <a:t>N.J. Assoc. Fire Districts</a:t>
            </a:r>
            <a:br>
              <a:rPr lang="en-US" sz="1800" b="1" dirty="0" smtClean="0"/>
            </a:br>
            <a:r>
              <a:rPr lang="en-US" sz="1800" b="1" dirty="0" smtClean="0"/>
              <a:t>	</a:t>
            </a:r>
            <a:r>
              <a:rPr lang="en-US" sz="1800" b="1" dirty="0" smtClean="0">
                <a:solidFill>
                  <a:srgbClr val="FFFF00"/>
                </a:solidFill>
              </a:rPr>
              <a:t>*</a:t>
            </a:r>
            <a:r>
              <a:rPr lang="en-US" sz="1800" b="1" dirty="0" smtClean="0"/>
              <a:t>Insurance Industry	</a:t>
            </a:r>
            <a:r>
              <a:rPr lang="en-US" sz="1800" b="1" dirty="0" smtClean="0">
                <a:solidFill>
                  <a:srgbClr val="FFFF00"/>
                </a:solidFill>
              </a:rPr>
              <a:t>*</a:t>
            </a:r>
            <a:r>
              <a:rPr lang="en-US" sz="1800" b="1" dirty="0" smtClean="0"/>
              <a:t> Chief Admin. of FD w/Pop +100,000</a:t>
            </a:r>
            <a:endParaRPr lang="en-US" sz="4800" b="1" u="sng" dirty="0" smtClean="0"/>
          </a:p>
        </p:txBody>
      </p:sp>
      <p:sp>
        <p:nvSpPr>
          <p:cNvPr id="71685" name="Text Box 5"/>
          <p:cNvSpPr txBox="1">
            <a:spLocks noChangeArrowheads="1"/>
          </p:cNvSpPr>
          <p:nvPr/>
        </p:nvSpPr>
        <p:spPr bwMode="auto">
          <a:xfrm>
            <a:off x="76200" y="1524000"/>
            <a:ext cx="803425" cy="1200329"/>
          </a:xfrm>
          <a:prstGeom prst="rect">
            <a:avLst/>
          </a:prstGeom>
          <a:noFill/>
          <a:ln w="9525">
            <a:noFill/>
            <a:miter lim="800000"/>
            <a:headEnd/>
            <a:tailEnd/>
          </a:ln>
          <a:effectLst/>
        </p:spPr>
        <p:txBody>
          <a:bodyPr wrap="none">
            <a:spAutoFit/>
          </a:bodyPr>
          <a:lstStyle/>
          <a:p>
            <a:pPr eaLnBrk="0" hangingPunct="0">
              <a:defRPr/>
            </a:pPr>
            <a:r>
              <a:rPr lang="en-US" b="1" dirty="0">
                <a:solidFill>
                  <a:srgbClr val="FFFF00"/>
                </a:solidFill>
                <a:effectLst>
                  <a:outerShdw blurRad="38100" dist="38100" dir="2700000" algn="tl">
                    <a:srgbClr val="000000"/>
                  </a:outerShdw>
                </a:effectLst>
              </a:rPr>
              <a:t>2</a:t>
            </a:r>
            <a:r>
              <a:rPr lang="en-US" b="1" dirty="0">
                <a:solidFill>
                  <a:schemeClr val="bg1"/>
                </a:solidFill>
                <a:effectLst>
                  <a:outerShdw blurRad="38100" dist="38100" dir="2700000" algn="tl">
                    <a:srgbClr val="000000"/>
                  </a:outerShdw>
                </a:effectLst>
              </a:rPr>
              <a:t> each</a:t>
            </a:r>
          </a:p>
          <a:p>
            <a:pPr eaLnBrk="0" hangingPunct="0">
              <a:defRPr/>
            </a:pPr>
            <a:r>
              <a:rPr lang="en-US" b="1" dirty="0">
                <a:solidFill>
                  <a:srgbClr val="FFFF00"/>
                </a:solidFill>
                <a:effectLst>
                  <a:outerShdw blurRad="38100" dist="38100" dir="2700000" algn="tl">
                    <a:srgbClr val="000000"/>
                  </a:outerShdw>
                </a:effectLst>
              </a:rPr>
              <a:t>2</a:t>
            </a:r>
            <a:r>
              <a:rPr lang="en-US" b="1" dirty="0">
                <a:solidFill>
                  <a:schemeClr val="bg1"/>
                </a:solidFill>
                <a:effectLst>
                  <a:outerShdw blurRad="38100" dist="38100" dir="2700000" algn="tl">
                    <a:srgbClr val="000000"/>
                  </a:outerShdw>
                </a:effectLst>
              </a:rPr>
              <a:t> each</a:t>
            </a:r>
          </a:p>
          <a:p>
            <a:pPr eaLnBrk="0" hangingPunct="0">
              <a:defRPr/>
            </a:pPr>
            <a:r>
              <a:rPr lang="en-US" b="1" dirty="0">
                <a:solidFill>
                  <a:srgbClr val="FFFF00"/>
                </a:solidFill>
                <a:effectLst>
                  <a:outerShdw blurRad="38100" dist="38100" dir="2700000" algn="tl">
                    <a:srgbClr val="000000"/>
                  </a:outerShdw>
                </a:effectLst>
              </a:rPr>
              <a:t>9</a:t>
            </a:r>
            <a:r>
              <a:rPr lang="en-US" b="1" dirty="0">
                <a:solidFill>
                  <a:schemeClr val="bg1"/>
                </a:solidFill>
                <a:effectLst>
                  <a:outerShdw blurRad="38100" dist="38100" dir="2700000" algn="tl">
                    <a:srgbClr val="000000"/>
                  </a:outerShdw>
                </a:effectLst>
              </a:rPr>
              <a:t> each</a:t>
            </a:r>
          </a:p>
          <a:p>
            <a:pPr eaLnBrk="0" hangingPunct="0">
              <a:defRPr/>
            </a:pPr>
            <a:endParaRPr lang="en-US" b="1" dirty="0">
              <a:solidFill>
                <a:schemeClr val="bg1"/>
              </a:solidFill>
              <a:effectLst>
                <a:outerShdw blurRad="38100" dist="38100" dir="2700000" algn="tl">
                  <a:srgbClr val="000000"/>
                </a:outerShdw>
              </a:effectLst>
            </a:endParaRPr>
          </a:p>
        </p:txBody>
      </p:sp>
      <p:sp>
        <p:nvSpPr>
          <p:cNvPr id="71686" name="Text Box 6"/>
          <p:cNvSpPr txBox="1">
            <a:spLocks noChangeArrowheads="1"/>
          </p:cNvSpPr>
          <p:nvPr/>
        </p:nvSpPr>
        <p:spPr bwMode="auto">
          <a:xfrm>
            <a:off x="869950" y="1524000"/>
            <a:ext cx="1657057" cy="1200329"/>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outerShdw>
                </a:effectLst>
              </a:rPr>
              <a:t>State Senate</a:t>
            </a:r>
          </a:p>
          <a:p>
            <a:pPr eaLnBrk="0" hangingPunct="0">
              <a:defRPr/>
            </a:pPr>
            <a:r>
              <a:rPr lang="en-US" b="1" dirty="0">
                <a:solidFill>
                  <a:schemeClr val="bg1"/>
                </a:solidFill>
                <a:effectLst>
                  <a:outerShdw blurRad="38100" dist="38100" dir="2700000" algn="tl">
                    <a:srgbClr val="000000"/>
                  </a:outerShdw>
                </a:effectLst>
              </a:rPr>
              <a:t>State Gen. Ably</a:t>
            </a:r>
          </a:p>
          <a:p>
            <a:pPr eaLnBrk="0" hangingPunct="0">
              <a:defRPr/>
            </a:pPr>
            <a:r>
              <a:rPr lang="en-US" b="1" dirty="0">
                <a:solidFill>
                  <a:schemeClr val="bg1"/>
                </a:solidFill>
                <a:effectLst>
                  <a:outerShdw blurRad="38100" dist="38100" dir="2700000" algn="tl">
                    <a:srgbClr val="000000"/>
                  </a:outerShdw>
                </a:effectLst>
              </a:rPr>
              <a:t>State Citizens</a:t>
            </a:r>
          </a:p>
          <a:p>
            <a:pPr eaLnBrk="0" hangingPunct="0">
              <a:defRPr/>
            </a:pPr>
            <a:endParaRPr lang="en-US" b="1" dirty="0">
              <a:solidFill>
                <a:schemeClr val="bg1"/>
              </a:solidFill>
              <a:effectLst>
                <a:outerShdw blurRad="38100" dist="38100" dir="2700000" algn="tl">
                  <a:srgbClr val="000000"/>
                </a:outerShdw>
              </a:effectLst>
            </a:endParaRPr>
          </a:p>
        </p:txBody>
      </p:sp>
      <p:sp>
        <p:nvSpPr>
          <p:cNvPr id="71687" name="Text Box 7"/>
          <p:cNvSpPr txBox="1">
            <a:spLocks noChangeArrowheads="1"/>
          </p:cNvSpPr>
          <p:nvPr/>
        </p:nvSpPr>
        <p:spPr bwMode="auto">
          <a:xfrm>
            <a:off x="2667000" y="1524000"/>
            <a:ext cx="5791200" cy="1249363"/>
          </a:xfrm>
          <a:prstGeom prst="rect">
            <a:avLst/>
          </a:prstGeom>
          <a:noFill/>
          <a:ln w="9525">
            <a:noFill/>
            <a:miter lim="800000"/>
            <a:headEnd/>
            <a:tailEnd/>
          </a:ln>
          <a:effectLst/>
        </p:spPr>
        <p:txBody>
          <a:bodyPr wrap="square">
            <a:spAutoFit/>
          </a:bodyPr>
          <a:lstStyle/>
          <a:p>
            <a:pPr>
              <a:lnSpc>
                <a:spcPct val="90000"/>
              </a:lnSpc>
              <a:spcBef>
                <a:spcPct val="20000"/>
              </a:spcBef>
              <a:buClr>
                <a:schemeClr val="hlink"/>
              </a:buClr>
              <a:buSzPct val="90000"/>
              <a:buFont typeface="Wingdings" pitchFamily="2" charset="2"/>
              <a:buNone/>
              <a:defRPr/>
            </a:pPr>
            <a:r>
              <a:rPr lang="en-US" b="1" dirty="0" err="1">
                <a:solidFill>
                  <a:schemeClr val="bg1"/>
                </a:solidFill>
                <a:effectLst>
                  <a:outerShdw blurRad="38100" dist="38100" dir="2700000" algn="tl">
                    <a:srgbClr val="000000"/>
                  </a:outerShdw>
                </a:effectLst>
              </a:rPr>
              <a:t>Appt</a:t>
            </a:r>
            <a:r>
              <a:rPr lang="en-US" b="1" dirty="0">
                <a:solidFill>
                  <a:schemeClr val="bg1"/>
                </a:solidFill>
                <a:effectLst>
                  <a:outerShdw blurRad="38100" dist="38100" dir="2700000" algn="tl">
                    <a:srgbClr val="000000"/>
                  </a:outerShdw>
                </a:effectLst>
              </a:rPr>
              <a:t> by Sen Pres. - shall not be from same political party.</a:t>
            </a:r>
          </a:p>
          <a:p>
            <a:pPr>
              <a:lnSpc>
                <a:spcPct val="90000"/>
              </a:lnSpc>
              <a:spcBef>
                <a:spcPct val="20000"/>
              </a:spcBef>
              <a:buClr>
                <a:schemeClr val="hlink"/>
              </a:buClr>
              <a:buSzPct val="90000"/>
              <a:buFont typeface="Wingdings" pitchFamily="2" charset="2"/>
              <a:buNone/>
              <a:defRPr/>
            </a:pPr>
            <a:r>
              <a:rPr lang="en-US" b="1" dirty="0" err="1">
                <a:solidFill>
                  <a:schemeClr val="bg1"/>
                </a:solidFill>
                <a:effectLst>
                  <a:outerShdw blurRad="38100" dist="38100" dir="2700000" algn="tl">
                    <a:srgbClr val="000000"/>
                  </a:outerShdw>
                </a:effectLst>
              </a:rPr>
              <a:t>Appt</a:t>
            </a:r>
            <a:r>
              <a:rPr lang="en-US" b="1" dirty="0">
                <a:solidFill>
                  <a:schemeClr val="bg1"/>
                </a:solidFill>
                <a:effectLst>
                  <a:outerShdw blurRad="38100" dist="38100" dir="2700000" algn="tl">
                    <a:srgbClr val="000000"/>
                  </a:outerShdw>
                </a:effectLst>
              </a:rPr>
              <a:t> by Ably </a:t>
            </a:r>
            <a:r>
              <a:rPr lang="en-US" b="1" dirty="0" err="1">
                <a:solidFill>
                  <a:schemeClr val="bg1"/>
                </a:solidFill>
                <a:effectLst>
                  <a:outerShdw blurRad="38100" dist="38100" dir="2700000" algn="tl">
                    <a:srgbClr val="000000"/>
                  </a:outerShdw>
                </a:effectLst>
              </a:rPr>
              <a:t>Spkr</a:t>
            </a:r>
            <a:r>
              <a:rPr lang="en-US" b="1" dirty="0">
                <a:solidFill>
                  <a:schemeClr val="bg1"/>
                </a:solidFill>
                <a:effectLst>
                  <a:outerShdw blurRad="38100" dist="38100" dir="2700000" algn="tl">
                    <a:srgbClr val="000000"/>
                  </a:outerShdw>
                </a:effectLst>
              </a:rPr>
              <a:t> - shall not be from same political party.</a:t>
            </a:r>
          </a:p>
          <a:p>
            <a:pPr>
              <a:lnSpc>
                <a:spcPct val="90000"/>
              </a:lnSpc>
              <a:spcBef>
                <a:spcPct val="20000"/>
              </a:spcBef>
              <a:buClr>
                <a:schemeClr val="hlink"/>
              </a:buClr>
              <a:buSzPct val="90000"/>
              <a:buFont typeface="Wingdings" pitchFamily="2" charset="2"/>
              <a:buNone/>
              <a:defRPr/>
            </a:pPr>
            <a:r>
              <a:rPr lang="en-US" b="1" dirty="0" err="1">
                <a:solidFill>
                  <a:schemeClr val="bg1"/>
                </a:solidFill>
                <a:effectLst>
                  <a:outerShdw blurRad="38100" dist="38100" dir="2700000" algn="tl">
                    <a:srgbClr val="000000"/>
                  </a:outerShdw>
                </a:effectLst>
              </a:rPr>
              <a:t>Appt</a:t>
            </a:r>
            <a:r>
              <a:rPr lang="en-US" b="1" dirty="0">
                <a:solidFill>
                  <a:schemeClr val="bg1"/>
                </a:solidFill>
                <a:effectLst>
                  <a:outerShdw blurRad="38100" dist="38100" dir="2700000" algn="tl">
                    <a:srgbClr val="000000"/>
                  </a:outerShdw>
                </a:effectLst>
              </a:rPr>
              <a:t> Jointly by Speaker and Senate President.</a:t>
            </a:r>
          </a:p>
          <a:p>
            <a:pPr>
              <a:lnSpc>
                <a:spcPct val="90000"/>
              </a:lnSpc>
              <a:spcBef>
                <a:spcPct val="20000"/>
              </a:spcBef>
              <a:buClr>
                <a:schemeClr val="hlink"/>
              </a:buClr>
              <a:buSzPct val="90000"/>
              <a:buFont typeface="Wingdings" pitchFamily="2" charset="2"/>
              <a:buNone/>
              <a:defRPr/>
            </a:pPr>
            <a:endParaRPr lang="en-US" dirty="0">
              <a:solidFill>
                <a:schemeClr val="bg1"/>
              </a:solidFill>
            </a:endParaRPr>
          </a:p>
        </p:txBody>
      </p:sp>
      <p:sp>
        <p:nvSpPr>
          <p:cNvPr id="71689" name="Text Box 9"/>
          <p:cNvSpPr txBox="1">
            <a:spLocks noChangeArrowheads="1"/>
          </p:cNvSpPr>
          <p:nvPr/>
        </p:nvSpPr>
        <p:spPr bwMode="auto">
          <a:xfrm>
            <a:off x="2667000" y="2746375"/>
            <a:ext cx="5638800" cy="1749425"/>
          </a:xfrm>
          <a:prstGeom prst="rect">
            <a:avLst/>
          </a:prstGeom>
          <a:noFill/>
          <a:ln w="9525">
            <a:solidFill>
              <a:srgbClr val="FFFF00"/>
            </a:solidFill>
            <a:miter lim="800000"/>
            <a:headEnd/>
            <a:tailEnd/>
          </a:ln>
          <a:effectLst/>
        </p:spPr>
        <p:txBody>
          <a:bodyPr>
            <a:spAutoFit/>
          </a:bodyPr>
          <a:lstStyle/>
          <a:p>
            <a:pPr eaLnBrk="0" hangingPunct="0">
              <a:defRPr/>
            </a:pPr>
            <a:r>
              <a:rPr lang="en-US" b="1">
                <a:solidFill>
                  <a:schemeClr val="bg1"/>
                </a:solidFill>
                <a:effectLst>
                  <a:outerShdw blurRad="38100" dist="38100" dir="2700000" algn="tl">
                    <a:srgbClr val="000000"/>
                  </a:outerShdw>
                </a:effectLst>
              </a:rPr>
              <a:t>*Vol. Fire Org.	*Construction Labor Org.</a:t>
            </a:r>
            <a:br>
              <a:rPr lang="en-US" b="1">
                <a:solidFill>
                  <a:schemeClr val="bg1"/>
                </a:solidFill>
                <a:effectLst>
                  <a:outerShdw blurRad="38100" dist="38100" dir="2700000" algn="tl">
                    <a:srgbClr val="000000"/>
                  </a:outerShdw>
                </a:effectLst>
              </a:rPr>
            </a:br>
            <a:r>
              <a:rPr lang="en-US" b="1">
                <a:solidFill>
                  <a:schemeClr val="bg1"/>
                </a:solidFill>
                <a:effectLst>
                  <a:outerShdw blurRad="38100" dist="38100" dir="2700000" algn="tl">
                    <a:srgbClr val="000000"/>
                  </a:outerShdw>
                </a:effectLst>
              </a:rPr>
              <a:t>*Fire Insurance	*Construction Industry</a:t>
            </a:r>
          </a:p>
          <a:p>
            <a:pPr eaLnBrk="0" hangingPunct="0">
              <a:defRPr/>
            </a:pPr>
            <a:r>
              <a:rPr lang="en-US" b="1">
                <a:solidFill>
                  <a:schemeClr val="bg1"/>
                </a:solidFill>
                <a:effectLst>
                  <a:outerShdw blurRad="38100" dist="38100" dir="2700000" algn="tl">
                    <a:srgbClr val="000000"/>
                  </a:outerShdw>
                </a:effectLst>
              </a:rPr>
              <a:t>*IAFC 		*Municipal Construction Official</a:t>
            </a:r>
          </a:p>
          <a:p>
            <a:pPr eaLnBrk="0" hangingPunct="0">
              <a:defRPr/>
            </a:pPr>
            <a:r>
              <a:rPr lang="en-US" b="1">
                <a:solidFill>
                  <a:schemeClr val="bg1"/>
                </a:solidFill>
                <a:effectLst>
                  <a:outerShdw blurRad="38100" dist="38100" dir="2700000" algn="tl">
                    <a:srgbClr val="000000"/>
                  </a:outerShdw>
                </a:effectLst>
              </a:rPr>
              <a:t>*NJ Apartment Association or Rental Housing</a:t>
            </a:r>
          </a:p>
          <a:p>
            <a:pPr eaLnBrk="0" hangingPunct="0">
              <a:defRPr/>
            </a:pPr>
            <a:r>
              <a:rPr lang="en-US" b="1">
                <a:solidFill>
                  <a:schemeClr val="bg1"/>
                </a:solidFill>
                <a:effectLst>
                  <a:outerShdw blurRad="38100" dist="38100" dir="2700000" algn="tl">
                    <a:srgbClr val="000000"/>
                  </a:outerShdw>
                </a:effectLst>
              </a:rPr>
              <a:t>*Rep. N.J. State Fire Prev. &amp; Protect Assoc.</a:t>
            </a:r>
          </a:p>
          <a:p>
            <a:pPr eaLnBrk="0" hangingPunct="0">
              <a:defRPr/>
            </a:pPr>
            <a:r>
              <a:rPr lang="en-US" b="1">
                <a:solidFill>
                  <a:schemeClr val="bg1"/>
                </a:solidFill>
                <a:effectLst>
                  <a:outerShdw blurRad="38100" dist="38100" dir="2700000" algn="tl">
                    <a:srgbClr val="000000"/>
                  </a:outerShdw>
                </a:effectLst>
              </a:rPr>
              <a:t>*Fire Suppression Installer or manufacturer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685"/>
                                        </p:tgtEl>
                                        <p:attrNameLst>
                                          <p:attrName>style.visibility</p:attrName>
                                        </p:attrNameLst>
                                      </p:cBhvr>
                                      <p:to>
                                        <p:strVal val="visible"/>
                                      </p:to>
                                    </p:set>
                                    <p:animEffect transition="in" filter="checkerboard(across)">
                                      <p:cBhvr>
                                        <p:cTn id="7" dur="500"/>
                                        <p:tgtEl>
                                          <p:spTgt spid="716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686"/>
                                        </p:tgtEl>
                                        <p:attrNameLst>
                                          <p:attrName>style.visibility</p:attrName>
                                        </p:attrNameLst>
                                      </p:cBhvr>
                                      <p:to>
                                        <p:strVal val="visible"/>
                                      </p:to>
                                    </p:set>
                                    <p:animEffect transition="in" filter="blinds(horizontal)">
                                      <p:cBhvr>
                                        <p:cTn id="12" dur="500"/>
                                        <p:tgtEl>
                                          <p:spTgt spid="716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1687"/>
                                        </p:tgtEl>
                                        <p:attrNameLst>
                                          <p:attrName>style.visibility</p:attrName>
                                        </p:attrNameLst>
                                      </p:cBhvr>
                                      <p:to>
                                        <p:strVal val="visible"/>
                                      </p:to>
                                    </p:set>
                                    <p:animEffect transition="in" filter="box(in)">
                                      <p:cBhvr>
                                        <p:cTn id="17" dur="500"/>
                                        <p:tgtEl>
                                          <p:spTgt spid="7168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1689"/>
                                        </p:tgtEl>
                                        <p:attrNameLst>
                                          <p:attrName>style.visibility</p:attrName>
                                        </p:attrNameLst>
                                      </p:cBhvr>
                                      <p:to>
                                        <p:strVal val="visible"/>
                                      </p:to>
                                    </p:set>
                                    <p:animEffect transition="in" filter="box(in)">
                                      <p:cBhvr>
                                        <p:cTn id="22" dur="500"/>
                                        <p:tgtEl>
                                          <p:spTgt spid="7168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1683">
                                            <p:txEl>
                                              <p:pRg st="0" end="0"/>
                                            </p:txEl>
                                          </p:spTgt>
                                        </p:tgtEl>
                                        <p:attrNameLst>
                                          <p:attrName>style.visibility</p:attrName>
                                        </p:attrNameLst>
                                      </p:cBhvr>
                                      <p:to>
                                        <p:strVal val="visible"/>
                                      </p:to>
                                    </p:set>
                                    <p:anim calcmode="lin" valueType="num">
                                      <p:cBhvr additive="base">
                                        <p:cTn id="27" dur="500" fill="hold"/>
                                        <p:tgtEl>
                                          <p:spTgt spid="71683">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6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1683">
                                            <p:txEl>
                                              <p:pRg st="1" end="1"/>
                                            </p:txEl>
                                          </p:spTgt>
                                        </p:tgtEl>
                                        <p:attrNameLst>
                                          <p:attrName>style.visibility</p:attrName>
                                        </p:attrNameLst>
                                      </p:cBhvr>
                                      <p:to>
                                        <p:strVal val="visible"/>
                                      </p:to>
                                    </p:set>
                                    <p:anim calcmode="lin" valueType="num">
                                      <p:cBhvr additive="base">
                                        <p:cTn id="33" dur="500" fill="hold"/>
                                        <p:tgtEl>
                                          <p:spTgt spid="71683">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68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P spid="71685" grpId="0"/>
      <p:bldP spid="71686" grpId="0"/>
      <p:bldP spid="71687" grpId="0"/>
      <p:bldP spid="7168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defRPr/>
            </a:pPr>
            <a:r>
              <a:rPr lang="en-US" sz="4000" u="sng" smtClean="0"/>
              <a:t>ADVISORY COUNCILS</a:t>
            </a:r>
            <a:endParaRPr lang="en-US" sz="4000" smtClean="0"/>
          </a:p>
        </p:txBody>
      </p:sp>
      <p:sp>
        <p:nvSpPr>
          <p:cNvPr id="72707" name="Rectangle 3"/>
          <p:cNvSpPr>
            <a:spLocks noGrp="1" noChangeArrowheads="1"/>
          </p:cNvSpPr>
          <p:nvPr>
            <p:ph type="body" idx="1"/>
          </p:nvPr>
        </p:nvSpPr>
        <p:spPr/>
        <p:txBody>
          <a:bodyPr/>
          <a:lstStyle/>
          <a:p>
            <a:pPr marL="609600" indent="-609600" eaLnBrk="1" hangingPunct="1">
              <a:buFont typeface="Wingdings" pitchFamily="2" charset="2"/>
              <a:buAutoNum type="arabicPeriod"/>
              <a:defRPr/>
            </a:pPr>
            <a:r>
              <a:rPr lang="en-US" sz="2800" b="1" dirty="0" smtClean="0"/>
              <a:t>Codes Advisory</a:t>
            </a:r>
          </a:p>
          <a:p>
            <a:pPr marL="609600" indent="-609600" eaLnBrk="1" hangingPunct="1">
              <a:buFont typeface="Wingdings" pitchFamily="2" charset="2"/>
              <a:buAutoNum type="arabicPeriod"/>
              <a:defRPr/>
            </a:pPr>
            <a:r>
              <a:rPr lang="en-US" sz="2800" b="1" dirty="0" smtClean="0"/>
              <a:t>Training &amp; Certification</a:t>
            </a:r>
          </a:p>
          <a:p>
            <a:pPr marL="609600" indent="-609600" eaLnBrk="1" hangingPunct="1">
              <a:buFont typeface="Wingdings" pitchFamily="2" charset="2"/>
              <a:buAutoNum type="arabicPeriod"/>
              <a:defRPr/>
            </a:pPr>
            <a:r>
              <a:rPr lang="en-US" sz="2800" b="1" dirty="0" smtClean="0"/>
              <a:t>Information &amp; Statistics</a:t>
            </a:r>
          </a:p>
          <a:p>
            <a:pPr marL="609600" indent="-609600" eaLnBrk="1" hangingPunct="1">
              <a:buFont typeface="Wingdings" pitchFamily="2" charset="2"/>
              <a:buAutoNum type="arabicPeriod"/>
              <a:defRPr/>
            </a:pPr>
            <a:r>
              <a:rPr lang="en-US" sz="2800" b="1" dirty="0" smtClean="0"/>
              <a:t>Master Planning &amp; Research</a:t>
            </a:r>
          </a:p>
          <a:p>
            <a:pPr marL="609600" indent="-609600" eaLnBrk="1" hangingPunct="1">
              <a:buFont typeface="Wingdings" pitchFamily="2" charset="2"/>
              <a:buAutoNum type="arabicPeriod"/>
              <a:defRPr/>
            </a:pPr>
            <a:r>
              <a:rPr lang="en-US" sz="2800" b="1" dirty="0" smtClean="0"/>
              <a:t>Public Education</a:t>
            </a:r>
          </a:p>
          <a:p>
            <a:pPr marL="609600" indent="-609600" eaLnBrk="1" hangingPunct="1">
              <a:buFont typeface="Wingdings" pitchFamily="2" charset="2"/>
              <a:buAutoNum type="arabicPeriod"/>
              <a:defRPr/>
            </a:pPr>
            <a:r>
              <a:rPr lang="en-US" sz="2800" b="1" dirty="0" smtClean="0"/>
              <a:t>Firefighter Safety &amp; Health.</a:t>
            </a:r>
          </a:p>
          <a:p>
            <a:pPr marL="609600" indent="-609600" eaLnBrk="1" hangingPunct="1">
              <a:buFont typeface="Wingdings" pitchFamily="2" charset="2"/>
              <a:buAutoNum type="arabicPeriod"/>
              <a:defRPr/>
            </a:pPr>
            <a:r>
              <a:rPr lang="en-US" sz="2800" b="1" dirty="0" smtClean="0"/>
              <a:t>Juvenile </a:t>
            </a:r>
            <a:r>
              <a:rPr lang="en-US" sz="2800" b="1" dirty="0" err="1" smtClean="0"/>
              <a:t>Firesetter</a:t>
            </a:r>
            <a:r>
              <a:rPr lang="en-US" sz="2800" b="1" dirty="0" smtClean="0"/>
              <a:t> Prevention</a:t>
            </a:r>
          </a:p>
        </p:txBody>
      </p:sp>
      <p:graphicFrame>
        <p:nvGraphicFramePr>
          <p:cNvPr id="59396" name="Object 5"/>
          <p:cNvGraphicFramePr>
            <a:graphicFrameLocks noChangeAspect="1"/>
          </p:cNvGraphicFramePr>
          <p:nvPr/>
        </p:nvGraphicFramePr>
        <p:xfrm>
          <a:off x="4876800" y="4699000"/>
          <a:ext cx="3962400" cy="1906588"/>
        </p:xfrm>
        <a:graphic>
          <a:graphicData uri="http://schemas.openxmlformats.org/presentationml/2006/ole">
            <mc:AlternateContent xmlns:mc="http://schemas.openxmlformats.org/markup-compatibility/2006">
              <mc:Choice xmlns:v="urn:schemas-microsoft-com:vml" Requires="v">
                <p:oleObj spid="_x0000_s1044" name="Clip" r:id="rId4" imgW="1821485" imgH="876910" progId="MS_ClipArt_Gallery.5">
                  <p:embed/>
                </p:oleObj>
              </mc:Choice>
              <mc:Fallback>
                <p:oleObj name="Clip" r:id="rId4" imgW="1821485" imgH="876910" progId="MS_ClipArt_Gallery.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4699000"/>
                        <a:ext cx="3962400" cy="190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checkerboard(across)">
                                      <p:cBhvr>
                                        <p:cTn id="7" dur="500"/>
                                        <p:tgtEl>
                                          <p:spTgt spid="727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2707">
                                            <p:txEl>
                                              <p:pRg st="1" end="1"/>
                                            </p:txEl>
                                          </p:spTgt>
                                        </p:tgtEl>
                                        <p:attrNameLst>
                                          <p:attrName>style.visibility</p:attrName>
                                        </p:attrNameLst>
                                      </p:cBhvr>
                                      <p:to>
                                        <p:strVal val="visible"/>
                                      </p:to>
                                    </p:set>
                                    <p:animEffect transition="in" filter="checkerboard(across)">
                                      <p:cBhvr>
                                        <p:cTn id="12" dur="500"/>
                                        <p:tgtEl>
                                          <p:spTgt spid="727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checkerboard(across)">
                                      <p:cBhvr>
                                        <p:cTn id="17" dur="500"/>
                                        <p:tgtEl>
                                          <p:spTgt spid="7270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2707">
                                            <p:txEl>
                                              <p:pRg st="3" end="3"/>
                                            </p:txEl>
                                          </p:spTgt>
                                        </p:tgtEl>
                                        <p:attrNameLst>
                                          <p:attrName>style.visibility</p:attrName>
                                        </p:attrNameLst>
                                      </p:cBhvr>
                                      <p:to>
                                        <p:strVal val="visible"/>
                                      </p:to>
                                    </p:set>
                                    <p:animEffect transition="in" filter="checkerboard(across)">
                                      <p:cBhvr>
                                        <p:cTn id="22" dur="500"/>
                                        <p:tgtEl>
                                          <p:spTgt spid="7270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72707">
                                            <p:txEl>
                                              <p:pRg st="4" end="4"/>
                                            </p:txEl>
                                          </p:spTgt>
                                        </p:tgtEl>
                                        <p:attrNameLst>
                                          <p:attrName>style.visibility</p:attrName>
                                        </p:attrNameLst>
                                      </p:cBhvr>
                                      <p:to>
                                        <p:strVal val="visible"/>
                                      </p:to>
                                    </p:set>
                                    <p:animEffect transition="in" filter="checkerboard(across)">
                                      <p:cBhvr>
                                        <p:cTn id="27" dur="500"/>
                                        <p:tgtEl>
                                          <p:spTgt spid="7270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72707">
                                            <p:txEl>
                                              <p:pRg st="5" end="5"/>
                                            </p:txEl>
                                          </p:spTgt>
                                        </p:tgtEl>
                                        <p:attrNameLst>
                                          <p:attrName>style.visibility</p:attrName>
                                        </p:attrNameLst>
                                      </p:cBhvr>
                                      <p:to>
                                        <p:strVal val="visible"/>
                                      </p:to>
                                    </p:set>
                                    <p:animEffect transition="in" filter="checkerboard(across)">
                                      <p:cBhvr>
                                        <p:cTn id="32" dur="500"/>
                                        <p:tgtEl>
                                          <p:spTgt spid="7270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72707">
                                            <p:txEl>
                                              <p:pRg st="6" end="6"/>
                                            </p:txEl>
                                          </p:spTgt>
                                        </p:tgtEl>
                                        <p:attrNameLst>
                                          <p:attrName>style.visibility</p:attrName>
                                        </p:attrNameLst>
                                      </p:cBhvr>
                                      <p:to>
                                        <p:strVal val="visible"/>
                                      </p:to>
                                    </p:set>
                                    <p:animEffect transition="in" filter="checkerboard(across)">
                                      <p:cBhvr>
                                        <p:cTn id="37" dur="500"/>
                                        <p:tgtEl>
                                          <p:spTgt spid="727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pPr eaLnBrk="1" hangingPunct="1">
              <a:defRPr/>
            </a:pPr>
            <a:r>
              <a:rPr lang="en-US" smtClean="0"/>
              <a:t>How does this all Work</a:t>
            </a:r>
          </a:p>
        </p:txBody>
      </p:sp>
      <p:sp>
        <p:nvSpPr>
          <p:cNvPr id="228355" name="Rectangle 3"/>
          <p:cNvSpPr>
            <a:spLocks noGrp="1" noChangeArrowheads="1"/>
          </p:cNvSpPr>
          <p:nvPr>
            <p:ph type="body" idx="1"/>
          </p:nvPr>
        </p:nvSpPr>
        <p:spPr/>
        <p:txBody>
          <a:bodyPr/>
          <a:lstStyle/>
          <a:p>
            <a:pPr eaLnBrk="1" hangingPunct="1">
              <a:defRPr/>
            </a:pPr>
            <a:r>
              <a:rPr lang="en-US" smtClean="0"/>
              <a:t>Lets take a look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Line 13"/>
          <p:cNvSpPr>
            <a:spLocks noChangeShapeType="1"/>
          </p:cNvSpPr>
          <p:nvPr/>
        </p:nvSpPr>
        <p:spPr bwMode="auto">
          <a:xfrm>
            <a:off x="1752600" y="5181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330" name="Rectangle 2"/>
          <p:cNvSpPr>
            <a:spLocks noGrp="1" noChangeArrowheads="1"/>
          </p:cNvSpPr>
          <p:nvPr>
            <p:ph type="title"/>
          </p:nvPr>
        </p:nvSpPr>
        <p:spPr/>
        <p:txBody>
          <a:bodyPr/>
          <a:lstStyle/>
          <a:p>
            <a:pPr eaLnBrk="1" hangingPunct="1">
              <a:defRPr/>
            </a:pPr>
            <a:r>
              <a:rPr lang="en-US" b="0" smtClean="0"/>
              <a:t>Building Codes &amp; Fire Codes</a:t>
            </a:r>
          </a:p>
        </p:txBody>
      </p:sp>
      <p:sp>
        <p:nvSpPr>
          <p:cNvPr id="227331" name="Rectangle 3"/>
          <p:cNvSpPr>
            <a:spLocks noGrp="1" noChangeArrowheads="1"/>
          </p:cNvSpPr>
          <p:nvPr>
            <p:ph type="body" idx="1"/>
          </p:nvPr>
        </p:nvSpPr>
        <p:spPr/>
        <p:txBody>
          <a:bodyPr/>
          <a:lstStyle/>
          <a:p>
            <a:pPr eaLnBrk="1" hangingPunct="1">
              <a:defRPr/>
            </a:pPr>
            <a:r>
              <a:rPr lang="en-US" smtClean="0"/>
              <a:t>In NJ there are </a:t>
            </a:r>
            <a:r>
              <a:rPr lang="en-US" b="1" i="1" u="sng" smtClean="0">
                <a:solidFill>
                  <a:srgbClr val="FFFF00"/>
                </a:solidFill>
              </a:rPr>
              <a:t>two</a:t>
            </a:r>
            <a:r>
              <a:rPr lang="en-US" smtClean="0"/>
              <a:t> different and distinct codes enforcement groups.</a:t>
            </a:r>
          </a:p>
        </p:txBody>
      </p:sp>
      <p:sp>
        <p:nvSpPr>
          <p:cNvPr id="227333" name="Text Box 5"/>
          <p:cNvSpPr txBox="1">
            <a:spLocks noChangeArrowheads="1"/>
          </p:cNvSpPr>
          <p:nvPr/>
        </p:nvSpPr>
        <p:spPr bwMode="auto">
          <a:xfrm>
            <a:off x="5791200" y="4267200"/>
            <a:ext cx="2286000" cy="808038"/>
          </a:xfrm>
          <a:prstGeom prst="rect">
            <a:avLst/>
          </a:prstGeom>
          <a:solidFill>
            <a:srgbClr val="FF0000"/>
          </a:solidFill>
          <a:ln w="28575">
            <a:solidFill>
              <a:srgbClr val="FFFF00"/>
            </a:solidFill>
            <a:miter lim="800000"/>
            <a:headEnd/>
            <a:tailEnd/>
          </a:ln>
          <a:effectLst/>
        </p:spPr>
        <p:txBody>
          <a:bodyPr>
            <a:spAutoFit/>
          </a:bodyPr>
          <a:lstStyle/>
          <a:p>
            <a:pPr algn="ctr">
              <a:spcBef>
                <a:spcPct val="50000"/>
              </a:spcBef>
              <a:defRPr/>
            </a:pPr>
            <a:r>
              <a:rPr lang="en-US" b="1">
                <a:effectLst>
                  <a:outerShdw blurRad="38100" dist="38100" dir="2700000" algn="tl">
                    <a:srgbClr val="000000"/>
                  </a:outerShdw>
                </a:effectLst>
              </a:rPr>
              <a:t>DFS</a:t>
            </a:r>
          </a:p>
          <a:p>
            <a:pPr algn="ctr">
              <a:spcBef>
                <a:spcPct val="50000"/>
              </a:spcBef>
              <a:defRPr/>
            </a:pPr>
            <a:r>
              <a:rPr lang="en-US" b="1">
                <a:effectLst>
                  <a:outerShdw blurRad="38100" dist="38100" dir="2700000" algn="tl">
                    <a:srgbClr val="000000"/>
                  </a:outerShdw>
                </a:effectLst>
              </a:rPr>
              <a:t>Div. of Fire Safety</a:t>
            </a:r>
          </a:p>
        </p:txBody>
      </p:sp>
      <p:sp>
        <p:nvSpPr>
          <p:cNvPr id="227334" name="Text Box 6"/>
          <p:cNvSpPr txBox="1">
            <a:spLocks noChangeArrowheads="1"/>
          </p:cNvSpPr>
          <p:nvPr/>
        </p:nvSpPr>
        <p:spPr bwMode="auto">
          <a:xfrm>
            <a:off x="3276600" y="2895600"/>
            <a:ext cx="2286000" cy="1082675"/>
          </a:xfrm>
          <a:prstGeom prst="rect">
            <a:avLst/>
          </a:prstGeom>
          <a:solidFill>
            <a:schemeClr val="accent1"/>
          </a:solidFill>
          <a:ln w="28575">
            <a:solidFill>
              <a:srgbClr val="FFFF00"/>
            </a:solidFill>
            <a:miter lim="800000"/>
            <a:headEnd/>
            <a:tailEnd/>
          </a:ln>
          <a:effectLst/>
        </p:spPr>
        <p:txBody>
          <a:bodyPr>
            <a:spAutoFit/>
          </a:bodyPr>
          <a:lstStyle/>
          <a:p>
            <a:pPr algn="ctr">
              <a:spcBef>
                <a:spcPct val="50000"/>
              </a:spcBef>
              <a:defRPr/>
            </a:pPr>
            <a:r>
              <a:rPr lang="en-US" b="1">
                <a:effectLst>
                  <a:outerShdw blurRad="38100" dist="38100" dir="2700000" algn="tl">
                    <a:srgbClr val="000000"/>
                  </a:outerShdw>
                </a:effectLst>
              </a:rPr>
              <a:t>Commissioner</a:t>
            </a:r>
          </a:p>
          <a:p>
            <a:pPr algn="ctr">
              <a:spcBef>
                <a:spcPct val="50000"/>
              </a:spcBef>
              <a:defRPr/>
            </a:pPr>
            <a:r>
              <a:rPr lang="en-US" b="1">
                <a:effectLst>
                  <a:outerShdw blurRad="38100" dist="38100" dir="2700000" algn="tl">
                    <a:srgbClr val="000000"/>
                  </a:outerShdw>
                </a:effectLst>
              </a:rPr>
              <a:t>Dept. of Community Affairs</a:t>
            </a:r>
          </a:p>
        </p:txBody>
      </p:sp>
      <p:sp>
        <p:nvSpPr>
          <p:cNvPr id="227335" name="Text Box 7"/>
          <p:cNvSpPr txBox="1">
            <a:spLocks noChangeArrowheads="1"/>
          </p:cNvSpPr>
          <p:nvPr/>
        </p:nvSpPr>
        <p:spPr bwMode="auto">
          <a:xfrm>
            <a:off x="609600" y="4267200"/>
            <a:ext cx="2362200" cy="944563"/>
          </a:xfrm>
          <a:prstGeom prst="rect">
            <a:avLst/>
          </a:prstGeom>
          <a:solidFill>
            <a:schemeClr val="accent1"/>
          </a:solidFill>
          <a:ln w="28575">
            <a:solidFill>
              <a:srgbClr val="FFFF00"/>
            </a:solidFill>
            <a:miter lim="800000"/>
            <a:headEnd/>
            <a:tailEnd/>
          </a:ln>
          <a:effectLst/>
        </p:spPr>
        <p:txBody>
          <a:bodyPr>
            <a:spAutoFit/>
          </a:bodyPr>
          <a:lstStyle/>
          <a:p>
            <a:pPr algn="ctr">
              <a:defRPr/>
            </a:pPr>
            <a:r>
              <a:rPr lang="en-US" b="1">
                <a:effectLst>
                  <a:outerShdw blurRad="38100" dist="38100" dir="2700000" algn="tl">
                    <a:srgbClr val="000000"/>
                  </a:outerShdw>
                </a:effectLst>
              </a:rPr>
              <a:t>DCS</a:t>
            </a:r>
          </a:p>
          <a:p>
            <a:pPr algn="ctr">
              <a:defRPr/>
            </a:pPr>
            <a:r>
              <a:rPr lang="en-US" b="1">
                <a:effectLst>
                  <a:outerShdw blurRad="38100" dist="38100" dir="2700000" algn="tl">
                    <a:srgbClr val="000000"/>
                  </a:outerShdw>
                </a:effectLst>
              </a:rPr>
              <a:t>Div. of Codes &amp; Standards</a:t>
            </a:r>
          </a:p>
        </p:txBody>
      </p:sp>
      <p:sp>
        <p:nvSpPr>
          <p:cNvPr id="61448" name="Line 8"/>
          <p:cNvSpPr>
            <a:spLocks noChangeShapeType="1"/>
          </p:cNvSpPr>
          <p:nvPr/>
        </p:nvSpPr>
        <p:spPr bwMode="auto">
          <a:xfrm>
            <a:off x="4419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49" name="Line 10"/>
          <p:cNvSpPr>
            <a:spLocks noChangeShapeType="1"/>
          </p:cNvSpPr>
          <p:nvPr/>
        </p:nvSpPr>
        <p:spPr bwMode="auto">
          <a:xfrm>
            <a:off x="2971800" y="4724400"/>
            <a:ext cx="2819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339" name="Text Box 11"/>
          <p:cNvSpPr txBox="1">
            <a:spLocks noChangeArrowheads="1"/>
          </p:cNvSpPr>
          <p:nvPr/>
        </p:nvSpPr>
        <p:spPr bwMode="auto">
          <a:xfrm>
            <a:off x="990600" y="5638800"/>
            <a:ext cx="1600200" cy="376238"/>
          </a:xfrm>
          <a:prstGeom prst="rect">
            <a:avLst/>
          </a:prstGeom>
          <a:solidFill>
            <a:schemeClr val="accent1"/>
          </a:solidFill>
          <a:ln w="9525">
            <a:solidFill>
              <a:srgbClr val="FFFF00"/>
            </a:solidFill>
            <a:miter lim="800000"/>
            <a:headEnd/>
            <a:tailEnd/>
          </a:ln>
          <a:effectLst/>
        </p:spPr>
        <p:txBody>
          <a:bodyPr>
            <a:spAutoFit/>
          </a:bodyPr>
          <a:lstStyle/>
          <a:p>
            <a:pPr algn="ctr">
              <a:spcBef>
                <a:spcPct val="50000"/>
              </a:spcBef>
              <a:defRPr/>
            </a:pPr>
            <a:r>
              <a:rPr lang="en-US">
                <a:solidFill>
                  <a:srgbClr val="FFFF00"/>
                </a:solidFill>
                <a:effectLst>
                  <a:outerShdw blurRad="38100" dist="38100" dir="2700000" algn="tl">
                    <a:srgbClr val="000000"/>
                  </a:outerShdw>
                </a:effectLst>
              </a:rPr>
              <a:t>UCC</a:t>
            </a:r>
          </a:p>
        </p:txBody>
      </p:sp>
      <p:sp>
        <p:nvSpPr>
          <p:cNvPr id="227340" name="Text Box 12"/>
          <p:cNvSpPr txBox="1">
            <a:spLocks noChangeArrowheads="1"/>
          </p:cNvSpPr>
          <p:nvPr/>
        </p:nvSpPr>
        <p:spPr bwMode="auto">
          <a:xfrm>
            <a:off x="6172200" y="5638800"/>
            <a:ext cx="1600200" cy="376238"/>
          </a:xfrm>
          <a:prstGeom prst="rect">
            <a:avLst/>
          </a:prstGeom>
          <a:solidFill>
            <a:schemeClr val="accent1"/>
          </a:solidFill>
          <a:ln w="9525">
            <a:solidFill>
              <a:srgbClr val="FFFF00"/>
            </a:solidFill>
            <a:miter lim="800000"/>
            <a:headEnd/>
            <a:tailEnd/>
          </a:ln>
          <a:effectLst/>
        </p:spPr>
        <p:txBody>
          <a:bodyPr>
            <a:spAutoFit/>
          </a:bodyPr>
          <a:lstStyle/>
          <a:p>
            <a:pPr algn="ctr">
              <a:spcBef>
                <a:spcPct val="50000"/>
              </a:spcBef>
              <a:defRPr/>
            </a:pPr>
            <a:r>
              <a:rPr lang="en-US">
                <a:solidFill>
                  <a:srgbClr val="FFFF00"/>
                </a:solidFill>
                <a:effectLst>
                  <a:outerShdw blurRad="38100" dist="38100" dir="2700000" algn="tl">
                    <a:srgbClr val="000000"/>
                  </a:outerShdw>
                </a:effectLst>
              </a:rPr>
              <a:t>UFC</a:t>
            </a:r>
          </a:p>
        </p:txBody>
      </p:sp>
      <p:sp>
        <p:nvSpPr>
          <p:cNvPr id="61452" name="Line 14"/>
          <p:cNvSpPr>
            <a:spLocks noChangeShapeType="1"/>
          </p:cNvSpPr>
          <p:nvPr/>
        </p:nvSpPr>
        <p:spPr bwMode="auto">
          <a:xfrm>
            <a:off x="6934200" y="51054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152400"/>
            <a:ext cx="8229600" cy="1143000"/>
          </a:xfrm>
        </p:spPr>
        <p:txBody>
          <a:bodyPr/>
          <a:lstStyle/>
          <a:p>
            <a:pPr eaLnBrk="1" hangingPunct="1">
              <a:defRPr/>
            </a:pPr>
            <a:r>
              <a:rPr lang="en-US" sz="3200" b="0" u="sng" smtClean="0"/>
              <a:t>UNIFORM CONSTRUCTION CODE </a:t>
            </a:r>
            <a:br>
              <a:rPr lang="en-US" sz="3200" b="0" u="sng" smtClean="0"/>
            </a:br>
            <a:r>
              <a:rPr lang="en-US" sz="3200" b="0" u="sng" smtClean="0"/>
              <a:t>OF NJ  (UCC-NJ)</a:t>
            </a:r>
          </a:p>
        </p:txBody>
      </p:sp>
      <p:sp>
        <p:nvSpPr>
          <p:cNvPr id="73731" name="Rectangle 3"/>
          <p:cNvSpPr>
            <a:spLocks noGrp="1" noChangeArrowheads="1"/>
          </p:cNvSpPr>
          <p:nvPr>
            <p:ph type="body" idx="1"/>
          </p:nvPr>
        </p:nvSpPr>
        <p:spPr>
          <a:xfrm>
            <a:off x="152400" y="1295400"/>
            <a:ext cx="8991600" cy="5193268"/>
          </a:xfrm>
        </p:spPr>
        <p:txBody>
          <a:bodyPr/>
          <a:lstStyle/>
          <a:p>
            <a:pPr marL="461963" indent="-346075" defTabSz="461963" eaLnBrk="1" hangingPunct="1">
              <a:lnSpc>
                <a:spcPct val="80000"/>
              </a:lnSpc>
              <a:buFont typeface="Wingdings" pitchFamily="2" charset="2"/>
              <a:buNone/>
              <a:defRPr/>
            </a:pPr>
            <a:r>
              <a:rPr lang="en-US" sz="2000" b="1" dirty="0" smtClean="0">
                <a:solidFill>
                  <a:srgbClr val="FFFF00"/>
                </a:solidFill>
              </a:rPr>
              <a:t>The Uniform Construction Code of New Jersey was designed and intended to:</a:t>
            </a:r>
          </a:p>
          <a:p>
            <a:pPr marL="461963" indent="-346075" defTabSz="461963" eaLnBrk="1" hangingPunct="1">
              <a:lnSpc>
                <a:spcPct val="80000"/>
              </a:lnSpc>
              <a:buFont typeface="Wingdings" pitchFamily="2" charset="2"/>
              <a:buNone/>
              <a:defRPr/>
            </a:pPr>
            <a:endParaRPr lang="en-US" sz="1400" b="1" dirty="0" smtClean="0">
              <a:solidFill>
                <a:srgbClr val="FFFF00"/>
              </a:solidFill>
            </a:endParaRPr>
          </a:p>
          <a:p>
            <a:pPr marL="461963" indent="-346075" defTabSz="461963" eaLnBrk="1" hangingPunct="1">
              <a:lnSpc>
                <a:spcPct val="80000"/>
              </a:lnSpc>
              <a:defRPr/>
            </a:pPr>
            <a:r>
              <a:rPr lang="en-US" sz="2000" b="1" dirty="0" smtClean="0"/>
              <a:t>To encourage innovation and economy in construction and materials consistent with recognized standards.</a:t>
            </a:r>
          </a:p>
          <a:p>
            <a:pPr marL="461963" indent="-346075" defTabSz="461963" eaLnBrk="1" hangingPunct="1">
              <a:lnSpc>
                <a:spcPct val="80000"/>
              </a:lnSpc>
              <a:defRPr/>
            </a:pPr>
            <a:r>
              <a:rPr lang="en-US" sz="2000" b="1" dirty="0" smtClean="0"/>
              <a:t>To formulate such requirements to the extent practicable in terms of performance objectives.</a:t>
            </a:r>
          </a:p>
          <a:p>
            <a:pPr marL="461963" indent="-346075" defTabSz="461963" eaLnBrk="1" hangingPunct="1">
              <a:lnSpc>
                <a:spcPct val="80000"/>
              </a:lnSpc>
              <a:defRPr/>
            </a:pPr>
            <a:r>
              <a:rPr lang="en-US" sz="2000" b="1" dirty="0" smtClean="0"/>
              <a:t>To permit the use of modern technical methods, devices and improvements, including pre manufactured systems, consistent with the requirements for health, safety and welfare of the occupants of a building or structure.</a:t>
            </a:r>
          </a:p>
          <a:p>
            <a:pPr marL="461963" indent="-346075" defTabSz="461963" eaLnBrk="1" hangingPunct="1">
              <a:lnSpc>
                <a:spcPct val="80000"/>
              </a:lnSpc>
              <a:defRPr/>
            </a:pPr>
            <a:r>
              <a:rPr lang="en-US" sz="2000" b="1" dirty="0" smtClean="0"/>
              <a:t>To eliminate restrictive, obsolete, conflicting, and unnecessary construction regulations.</a:t>
            </a:r>
          </a:p>
          <a:p>
            <a:pPr marL="461963" indent="-346075" defTabSz="461963" eaLnBrk="1" hangingPunct="1">
              <a:lnSpc>
                <a:spcPct val="80000"/>
              </a:lnSpc>
              <a:defRPr/>
            </a:pPr>
            <a:r>
              <a:rPr lang="en-US" sz="2000" b="1" dirty="0" smtClean="0"/>
              <a:t>To ensure adequate maintenance of buildings and structures throughout the state.</a:t>
            </a:r>
          </a:p>
          <a:p>
            <a:pPr marL="461963" indent="-346075" defTabSz="461963" eaLnBrk="1" hangingPunct="1">
              <a:lnSpc>
                <a:spcPct val="80000"/>
              </a:lnSpc>
              <a:defRPr/>
            </a:pPr>
            <a:r>
              <a:rPr lang="en-US" sz="2000" b="1" dirty="0" smtClean="0"/>
              <a:t>To protect the health, safety and welfare of people and to eliminate unnecessary duplication of effort and fees.</a:t>
            </a:r>
          </a:p>
        </p:txBody>
      </p:sp>
      <p:sp>
        <p:nvSpPr>
          <p:cNvPr id="2" name="TextBox 1"/>
          <p:cNvSpPr txBox="1"/>
          <p:nvPr/>
        </p:nvSpPr>
        <p:spPr>
          <a:xfrm>
            <a:off x="304800" y="5791200"/>
            <a:ext cx="8321637" cy="338554"/>
          </a:xfrm>
          <a:prstGeom prst="rect">
            <a:avLst/>
          </a:prstGeom>
          <a:noFill/>
          <a:ln>
            <a:solidFill>
              <a:schemeClr val="bg2"/>
            </a:solidFill>
          </a:ln>
        </p:spPr>
        <p:txBody>
          <a:bodyPr wrap="none" rtlCol="0">
            <a:spAutoFit/>
          </a:bodyPr>
          <a:lstStyle/>
          <a:p>
            <a:r>
              <a:rPr lang="en-US" altLang="en-US" sz="1600" b="1" dirty="0">
                <a:solidFill>
                  <a:srgbClr val="FFFF00"/>
                </a:solidFill>
              </a:rPr>
              <a:t>Effective 1 January </a:t>
            </a:r>
            <a:r>
              <a:rPr lang="en-US" altLang="en-US" sz="1600" b="1" dirty="0" smtClean="0">
                <a:solidFill>
                  <a:srgbClr val="FFFF00"/>
                </a:solidFill>
              </a:rPr>
              <a:t>1977.   </a:t>
            </a:r>
            <a:r>
              <a:rPr lang="en-US" altLang="en-US" sz="1600" b="1" dirty="0">
                <a:solidFill>
                  <a:srgbClr val="FFFF00"/>
                </a:solidFill>
              </a:rPr>
              <a:t>A date which will be very important as we move further in the course</a:t>
            </a:r>
            <a:endParaRPr lang="en-US" sz="1600" b="1" dirty="0">
              <a:solidFill>
                <a:srgbClr val="FFFF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en-US" sz="4000" b="0" u="sng" smtClean="0"/>
              <a:t>UNIFORM FIRE CODE OF NJ</a:t>
            </a:r>
            <a:endParaRPr lang="en-US" sz="4000" b="0" smtClean="0"/>
          </a:p>
        </p:txBody>
      </p:sp>
      <p:sp>
        <p:nvSpPr>
          <p:cNvPr id="74755" name="Rectangle 3"/>
          <p:cNvSpPr>
            <a:spLocks noGrp="1" noChangeArrowheads="1"/>
          </p:cNvSpPr>
          <p:nvPr>
            <p:ph type="body" idx="1"/>
          </p:nvPr>
        </p:nvSpPr>
        <p:spPr>
          <a:xfrm>
            <a:off x="457200" y="1600200"/>
            <a:ext cx="8229600" cy="5105400"/>
          </a:xfrm>
        </p:spPr>
        <p:txBody>
          <a:bodyPr/>
          <a:lstStyle/>
          <a:p>
            <a:pPr eaLnBrk="1" hangingPunct="1">
              <a:lnSpc>
                <a:spcPct val="80000"/>
              </a:lnSpc>
              <a:buFont typeface="Wingdings" pitchFamily="2" charset="2"/>
              <a:buNone/>
              <a:defRPr/>
            </a:pPr>
            <a:r>
              <a:rPr lang="en-US" sz="2400" b="1" dirty="0" smtClean="0">
                <a:solidFill>
                  <a:srgbClr val="FFFF00"/>
                </a:solidFill>
              </a:rPr>
              <a:t>The intent and purpose of the Uniform Fire Code is:</a:t>
            </a:r>
            <a:r>
              <a:rPr lang="en-US" sz="2400" b="1" dirty="0" smtClean="0"/>
              <a:t/>
            </a:r>
            <a:br>
              <a:rPr lang="en-US" sz="2400" b="1" dirty="0" smtClean="0"/>
            </a:br>
            <a:r>
              <a:rPr lang="en-US" sz="2400" b="1" dirty="0" smtClean="0"/>
              <a:t>	</a:t>
            </a:r>
          </a:p>
          <a:p>
            <a:pPr marL="457200" indent="-457200" eaLnBrk="1" hangingPunct="1">
              <a:lnSpc>
                <a:spcPct val="80000"/>
              </a:lnSpc>
              <a:buNone/>
              <a:defRPr/>
            </a:pPr>
            <a:r>
              <a:rPr lang="en-US" sz="2400" b="1" dirty="0" smtClean="0"/>
              <a:t>1.	All area’s of the State are protected by a Uniform </a:t>
            </a:r>
            <a:r>
              <a:rPr lang="en-US" sz="2400" b="1" i="1" u="sng" dirty="0" smtClean="0">
                <a:solidFill>
                  <a:srgbClr val="FFFF00"/>
                </a:solidFill>
              </a:rPr>
              <a:t>minimum</a:t>
            </a:r>
            <a:r>
              <a:rPr lang="en-US" sz="2400" b="1" dirty="0" smtClean="0"/>
              <a:t> Fire Safety code which will protect the lives and property of its citizens.</a:t>
            </a:r>
            <a:br>
              <a:rPr lang="en-US" sz="2400" b="1" dirty="0" smtClean="0"/>
            </a:br>
            <a:r>
              <a:rPr lang="en-US" sz="2400" b="1" dirty="0" smtClean="0"/>
              <a:t>	</a:t>
            </a:r>
            <a:br>
              <a:rPr lang="en-US" sz="2400" b="1" dirty="0" smtClean="0"/>
            </a:br>
            <a:endParaRPr lang="en-US" sz="2400" b="1" dirty="0" smtClean="0"/>
          </a:p>
          <a:p>
            <a:pPr marL="457200" indent="-457200" eaLnBrk="1" hangingPunct="1">
              <a:lnSpc>
                <a:spcPct val="80000"/>
              </a:lnSpc>
              <a:buNone/>
              <a:defRPr/>
            </a:pPr>
            <a:r>
              <a:rPr lang="en-US" sz="2400" b="1" dirty="0" smtClean="0"/>
              <a:t>2.	Uniform throughout and adequate funded for fire safety inspections, to protect the public in building and uses which pose a serious life hazard.</a:t>
            </a:r>
          </a:p>
          <a:p>
            <a:pPr eaLnBrk="1" hangingPunct="1">
              <a:lnSpc>
                <a:spcPct val="80000"/>
              </a:lnSpc>
              <a:buFont typeface="Wingdings" pitchFamily="2" charset="2"/>
              <a:buNone/>
              <a:defRPr/>
            </a:pPr>
            <a:endParaRPr lang="en-US" sz="2400" b="1" dirty="0" smtClean="0"/>
          </a:p>
          <a:p>
            <a:pPr marL="457200" indent="-457200" eaLnBrk="1" hangingPunct="1">
              <a:lnSpc>
                <a:spcPct val="80000"/>
              </a:lnSpc>
              <a:buNone/>
              <a:defRPr/>
            </a:pPr>
            <a:r>
              <a:rPr lang="en-US" sz="2400" b="1" dirty="0" smtClean="0"/>
              <a:t>3.	To provide penalties for violators that are swiftly assessed and consummate to the gravity of the offense.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box(in)">
                                      <p:cBhvr>
                                        <p:cTn id="7" dur="500"/>
                                        <p:tgtEl>
                                          <p:spTgt spid="74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55">
                                            <p:txEl>
                                              <p:pRg st="1" end="1"/>
                                            </p:txEl>
                                          </p:spTgt>
                                        </p:tgtEl>
                                        <p:attrNameLst>
                                          <p:attrName>style.visibility</p:attrName>
                                        </p:attrNameLst>
                                      </p:cBhvr>
                                      <p:to>
                                        <p:strVal val="visible"/>
                                      </p:to>
                                    </p:set>
                                    <p:animEffect transition="in" filter="box(in)">
                                      <p:cBhvr>
                                        <p:cTn id="12" dur="500"/>
                                        <p:tgtEl>
                                          <p:spTgt spid="747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Effect transition="in" filter="box(in)">
                                      <p:cBhvr>
                                        <p:cTn id="17" dur="500"/>
                                        <p:tgtEl>
                                          <p:spTgt spid="747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4755">
                                            <p:txEl>
                                              <p:pRg st="4" end="4"/>
                                            </p:txEl>
                                          </p:spTgt>
                                        </p:tgtEl>
                                        <p:attrNameLst>
                                          <p:attrName>style.visibility</p:attrName>
                                        </p:attrNameLst>
                                      </p:cBhvr>
                                      <p:to>
                                        <p:strVal val="visible"/>
                                      </p:to>
                                    </p:set>
                                    <p:animEffect transition="in" filter="box(in)">
                                      <p:cBhvr>
                                        <p:cTn id="22" dur="500"/>
                                        <p:tgtEl>
                                          <p:spTgt spid="747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pPr eaLnBrk="1" hangingPunct="1">
              <a:defRPr/>
            </a:pPr>
            <a:r>
              <a:rPr lang="en-US" sz="4500" smtClean="0"/>
              <a:t>Connecting the terms</a:t>
            </a:r>
          </a:p>
        </p:txBody>
      </p:sp>
      <p:sp>
        <p:nvSpPr>
          <p:cNvPr id="347139" name="Rectangle 3"/>
          <p:cNvSpPr>
            <a:spLocks noGrp="1" noChangeArrowheads="1"/>
          </p:cNvSpPr>
          <p:nvPr>
            <p:ph type="body" idx="1"/>
          </p:nvPr>
        </p:nvSpPr>
        <p:spPr/>
        <p:txBody>
          <a:bodyPr>
            <a:normAutofit lnSpcReduction="10000"/>
          </a:bodyPr>
          <a:lstStyle/>
          <a:p>
            <a:pPr eaLnBrk="1" hangingPunct="1">
              <a:defRPr/>
            </a:pPr>
            <a:r>
              <a:rPr lang="en-US" dirty="0" smtClean="0"/>
              <a:t>Fire hazard – the target</a:t>
            </a:r>
          </a:p>
          <a:p>
            <a:pPr eaLnBrk="1" hangingPunct="1">
              <a:defRPr/>
            </a:pPr>
            <a:r>
              <a:rPr lang="en-US" dirty="0" smtClean="0"/>
              <a:t>Fire Prevention – preventing and controlling the fire hazard</a:t>
            </a:r>
          </a:p>
          <a:p>
            <a:pPr eaLnBrk="1" hangingPunct="1">
              <a:defRPr/>
            </a:pPr>
            <a:r>
              <a:rPr lang="en-US" dirty="0" smtClean="0"/>
              <a:t>Fire Protection – built in construction features to reduce the effects of fire</a:t>
            </a:r>
          </a:p>
          <a:p>
            <a:pPr eaLnBrk="1" hangingPunct="1">
              <a:defRPr/>
            </a:pPr>
            <a:r>
              <a:rPr lang="en-US" dirty="0" smtClean="0"/>
              <a:t>Fire Inspector – the person connecting the three items together by recognizing the hazards and applying the “E’s” of fire prevention.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sz="4000" b="0" i="1" u="sng" dirty="0" smtClean="0"/>
              <a:t>General Terms</a:t>
            </a:r>
            <a:endParaRPr lang="en-US" sz="4000" b="0" dirty="0" smtClean="0"/>
          </a:p>
        </p:txBody>
      </p:sp>
      <p:sp>
        <p:nvSpPr>
          <p:cNvPr id="75779" name="Rectangle 3"/>
          <p:cNvSpPr>
            <a:spLocks noGrp="1" noChangeArrowheads="1"/>
          </p:cNvSpPr>
          <p:nvPr>
            <p:ph type="body" idx="1"/>
          </p:nvPr>
        </p:nvSpPr>
        <p:spPr/>
        <p:txBody>
          <a:bodyPr/>
          <a:lstStyle/>
          <a:p>
            <a:pPr eaLnBrk="1" hangingPunct="1">
              <a:defRPr/>
            </a:pPr>
            <a:r>
              <a:rPr lang="en-US" sz="2400" b="1" dirty="0" smtClean="0"/>
              <a:t>Life Hazard Uses		Non-Life Hazard Uses</a:t>
            </a:r>
            <a:br>
              <a:rPr lang="en-US" sz="2400" b="1" dirty="0" smtClean="0"/>
            </a:br>
            <a:r>
              <a:rPr lang="en-US" sz="2400" b="1" dirty="0" smtClean="0"/>
              <a:t>Fire Safety Permits 	Inspections</a:t>
            </a:r>
            <a:br>
              <a:rPr lang="en-US" sz="2400" b="1" dirty="0" smtClean="0"/>
            </a:br>
            <a:r>
              <a:rPr lang="en-US" sz="2400" b="1" dirty="0" smtClean="0"/>
              <a:t>Complaints 		Violation Notice(s)</a:t>
            </a:r>
            <a:br>
              <a:rPr lang="en-US" sz="2400" b="1" dirty="0" smtClean="0"/>
            </a:br>
            <a:r>
              <a:rPr lang="en-US" sz="2400" b="1" dirty="0" smtClean="0"/>
              <a:t>Verbal warning 		Written Notices</a:t>
            </a:r>
            <a:br>
              <a:rPr lang="en-US" sz="2400" b="1" dirty="0" smtClean="0"/>
            </a:br>
            <a:r>
              <a:rPr lang="en-US" sz="2400" b="1" dirty="0" smtClean="0"/>
              <a:t>Forms 			Records</a:t>
            </a:r>
            <a:br>
              <a:rPr lang="en-US" sz="2400" b="1" dirty="0" smtClean="0"/>
            </a:br>
            <a:r>
              <a:rPr lang="en-US" sz="2400" b="1" dirty="0" smtClean="0"/>
              <a:t>Investigations 		Fire Reports</a:t>
            </a:r>
            <a:br>
              <a:rPr lang="en-US" sz="2400" b="1" dirty="0" smtClean="0"/>
            </a:br>
            <a:r>
              <a:rPr lang="en-US" sz="2400" b="1" dirty="0" smtClean="0"/>
              <a:t>Suppression 		Fire Wall</a:t>
            </a:r>
            <a:br>
              <a:rPr lang="en-US" sz="2400" b="1" dirty="0" smtClean="0"/>
            </a:br>
            <a:r>
              <a:rPr lang="en-US" sz="2400" b="1" dirty="0" smtClean="0"/>
              <a:t>Fire Separation Wall	Ordinance</a:t>
            </a:r>
            <a:br>
              <a:rPr lang="en-US" sz="2400" b="1" dirty="0" smtClean="0"/>
            </a:br>
            <a:r>
              <a:rPr lang="en-US" sz="2400" b="1" dirty="0" smtClean="0"/>
              <a:t>Flash Point temp. 		Ignition temperature</a:t>
            </a:r>
            <a:br>
              <a:rPr lang="en-US" sz="2400" b="1" dirty="0" smtClean="0"/>
            </a:br>
            <a:r>
              <a:rPr lang="en-US" sz="2400" b="1" dirty="0" smtClean="0"/>
              <a:t>Flammable 			Combustible</a:t>
            </a:r>
            <a:br>
              <a:rPr lang="en-US" sz="2400" b="1" dirty="0" smtClean="0"/>
            </a:br>
            <a:r>
              <a:rPr lang="en-US" sz="2400" b="1" dirty="0" smtClean="0"/>
              <a:t>Fire Official			Fire Inspector</a:t>
            </a:r>
            <a:br>
              <a:rPr lang="en-US" sz="2400" b="1" dirty="0" smtClean="0"/>
            </a:br>
            <a:r>
              <a:rPr lang="en-US" sz="2400" b="1" dirty="0" smtClean="0"/>
              <a:t>UCC				UFC</a:t>
            </a:r>
          </a:p>
          <a:p>
            <a:pPr eaLnBrk="1" hangingPunct="1">
              <a:defRPr/>
            </a:pPr>
            <a:endParaRPr lang="en-US" sz="2800" b="1" dirty="0" smtClean="0"/>
          </a:p>
          <a:p>
            <a:pPr eaLnBrk="1" hangingPunct="1">
              <a:buFont typeface="Wingdings" pitchFamily="2" charset="2"/>
              <a:buNone/>
              <a:defRPr/>
            </a:pPr>
            <a:endParaRPr lang="en-US" sz="2800" b="1"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sz="4000" b="0" i="1" u="sng" dirty="0" smtClean="0"/>
              <a:t>General Terms UCC</a:t>
            </a:r>
            <a:endParaRPr lang="en-US" sz="4000" b="0" dirty="0" smtClean="0"/>
          </a:p>
        </p:txBody>
      </p:sp>
      <p:sp>
        <p:nvSpPr>
          <p:cNvPr id="91139" name="Rectangle 3"/>
          <p:cNvSpPr>
            <a:spLocks noGrp="1" noChangeArrowheads="1"/>
          </p:cNvSpPr>
          <p:nvPr>
            <p:ph type="body" idx="1"/>
          </p:nvPr>
        </p:nvSpPr>
        <p:spPr/>
        <p:txBody>
          <a:bodyPr/>
          <a:lstStyle/>
          <a:p>
            <a:pPr eaLnBrk="1" hangingPunct="1">
              <a:defRPr/>
            </a:pPr>
            <a:r>
              <a:rPr lang="en-US" b="1" dirty="0" smtClean="0"/>
              <a:t>Sub-codes</a:t>
            </a:r>
            <a:r>
              <a:rPr lang="en-US" b="1" dirty="0" smtClean="0"/>
              <a:t>	</a:t>
            </a:r>
          </a:p>
          <a:p>
            <a:pPr eaLnBrk="1" hangingPunct="1">
              <a:defRPr/>
            </a:pPr>
            <a:r>
              <a:rPr lang="en-US" b="1" dirty="0" smtClean="0"/>
              <a:t>Use group(s)</a:t>
            </a:r>
          </a:p>
          <a:p>
            <a:pPr eaLnBrk="1" hangingPunct="1">
              <a:defRPr/>
            </a:pPr>
            <a:r>
              <a:rPr lang="en-US" b="1" dirty="0" smtClean="0"/>
              <a:t>Fire Sub-code Official	</a:t>
            </a:r>
          </a:p>
          <a:p>
            <a:pPr eaLnBrk="1" hangingPunct="1">
              <a:defRPr/>
            </a:pPr>
            <a:r>
              <a:rPr lang="en-US" b="1" dirty="0" smtClean="0"/>
              <a:t>Fire Inspector (UCC)</a:t>
            </a:r>
          </a:p>
          <a:p>
            <a:pPr eaLnBrk="1" hangingPunct="1">
              <a:defRPr/>
            </a:pPr>
            <a:r>
              <a:rPr lang="en-US" b="1" dirty="0" smtClean="0"/>
              <a:t>Construction Official	</a:t>
            </a:r>
          </a:p>
          <a:p>
            <a:pPr eaLnBrk="1" hangingPunct="1">
              <a:defRPr/>
            </a:pPr>
            <a:r>
              <a:rPr lang="en-US" b="1" dirty="0" smtClean="0"/>
              <a:t>Sub-code </a:t>
            </a:r>
            <a:r>
              <a:rPr lang="en-US" b="1" dirty="0" smtClean="0"/>
              <a:t>Official</a:t>
            </a:r>
          </a:p>
          <a:p>
            <a:pPr eaLnBrk="1" hangingPunct="1">
              <a:defRPr/>
            </a:pPr>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box(in)">
                                      <p:cBhvr>
                                        <p:cTn id="7" dur="500"/>
                                        <p:tgtEl>
                                          <p:spTgt spid="911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1139">
                                            <p:txEl>
                                              <p:pRg st="1" end="1"/>
                                            </p:txEl>
                                          </p:spTgt>
                                        </p:tgtEl>
                                        <p:attrNameLst>
                                          <p:attrName>style.visibility</p:attrName>
                                        </p:attrNameLst>
                                      </p:cBhvr>
                                      <p:to>
                                        <p:strVal val="visible"/>
                                      </p:to>
                                    </p:set>
                                    <p:animEffect transition="in" filter="box(in)">
                                      <p:cBhvr>
                                        <p:cTn id="12" dur="500"/>
                                        <p:tgtEl>
                                          <p:spTgt spid="911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1139">
                                            <p:txEl>
                                              <p:pRg st="2" end="2"/>
                                            </p:txEl>
                                          </p:spTgt>
                                        </p:tgtEl>
                                        <p:attrNameLst>
                                          <p:attrName>style.visibility</p:attrName>
                                        </p:attrNameLst>
                                      </p:cBhvr>
                                      <p:to>
                                        <p:strVal val="visible"/>
                                      </p:to>
                                    </p:set>
                                    <p:animEffect transition="in" filter="box(in)">
                                      <p:cBhvr>
                                        <p:cTn id="17" dur="500"/>
                                        <p:tgtEl>
                                          <p:spTgt spid="911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1139">
                                            <p:txEl>
                                              <p:pRg st="3" end="3"/>
                                            </p:txEl>
                                          </p:spTgt>
                                        </p:tgtEl>
                                        <p:attrNameLst>
                                          <p:attrName>style.visibility</p:attrName>
                                        </p:attrNameLst>
                                      </p:cBhvr>
                                      <p:to>
                                        <p:strVal val="visible"/>
                                      </p:to>
                                    </p:set>
                                    <p:animEffect transition="in" filter="box(in)">
                                      <p:cBhvr>
                                        <p:cTn id="22" dur="500"/>
                                        <p:tgtEl>
                                          <p:spTgt spid="911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1139">
                                            <p:txEl>
                                              <p:pRg st="4" end="4"/>
                                            </p:txEl>
                                          </p:spTgt>
                                        </p:tgtEl>
                                        <p:attrNameLst>
                                          <p:attrName>style.visibility</p:attrName>
                                        </p:attrNameLst>
                                      </p:cBhvr>
                                      <p:to>
                                        <p:strVal val="visible"/>
                                      </p:to>
                                    </p:set>
                                    <p:animEffect transition="in" filter="box(in)">
                                      <p:cBhvr>
                                        <p:cTn id="27" dur="500"/>
                                        <p:tgtEl>
                                          <p:spTgt spid="9113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1139">
                                            <p:txEl>
                                              <p:pRg st="5" end="5"/>
                                            </p:txEl>
                                          </p:spTgt>
                                        </p:tgtEl>
                                        <p:attrNameLst>
                                          <p:attrName>style.visibility</p:attrName>
                                        </p:attrNameLst>
                                      </p:cBhvr>
                                      <p:to>
                                        <p:strVal val="visible"/>
                                      </p:to>
                                    </p:set>
                                    <p:animEffect transition="in" filter="box(in)">
                                      <p:cBhvr>
                                        <p:cTn id="32" dur="500"/>
                                        <p:tgtEl>
                                          <p:spTgt spid="911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bldLvl="5"/>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277813"/>
            <a:ext cx="8229600" cy="788987"/>
          </a:xfrm>
        </p:spPr>
        <p:txBody>
          <a:bodyPr/>
          <a:lstStyle/>
          <a:p>
            <a:pPr>
              <a:defRPr/>
            </a:pPr>
            <a:r>
              <a:rPr lang="en-US" sz="4000" b="0" u="sng" smtClean="0"/>
              <a:t>Four (4) E's of Fire Prevention</a:t>
            </a:r>
            <a:r>
              <a:rPr lang="en-US" sz="4000" b="0" smtClean="0"/>
              <a:t>	</a:t>
            </a:r>
          </a:p>
        </p:txBody>
      </p:sp>
      <p:sp>
        <p:nvSpPr>
          <p:cNvPr id="87043" name="Rectangle 3"/>
          <p:cNvSpPr>
            <a:spLocks noGrp="1" noChangeArrowheads="1"/>
          </p:cNvSpPr>
          <p:nvPr>
            <p:ph type="body" idx="1"/>
          </p:nvPr>
        </p:nvSpPr>
        <p:spPr>
          <a:xfrm>
            <a:off x="685800" y="2209800"/>
            <a:ext cx="4114800" cy="3124200"/>
          </a:xfrm>
        </p:spPr>
        <p:txBody>
          <a:bodyPr/>
          <a:lstStyle/>
          <a:p>
            <a:pPr>
              <a:defRPr/>
            </a:pPr>
            <a:r>
              <a:rPr lang="en-US" sz="3600" b="1" smtClean="0">
                <a:solidFill>
                  <a:srgbClr val="FFFF00"/>
                </a:solidFill>
              </a:rPr>
              <a:t>Education</a:t>
            </a:r>
          </a:p>
          <a:p>
            <a:pPr>
              <a:defRPr/>
            </a:pPr>
            <a:r>
              <a:rPr lang="en-US" sz="3600" b="1" smtClean="0"/>
              <a:t>Enforcement</a:t>
            </a:r>
          </a:p>
          <a:p>
            <a:pPr>
              <a:defRPr/>
            </a:pPr>
            <a:r>
              <a:rPr lang="en-US" sz="3600" b="1" smtClean="0"/>
              <a:t>Experience</a:t>
            </a:r>
          </a:p>
          <a:p>
            <a:pPr>
              <a:defRPr/>
            </a:pPr>
            <a:r>
              <a:rPr lang="en-US" sz="3600" b="1" smtClean="0"/>
              <a:t>Engineering</a:t>
            </a:r>
          </a:p>
        </p:txBody>
      </p:sp>
      <p:sp>
        <p:nvSpPr>
          <p:cNvPr id="78852" name="Text Box 4"/>
          <p:cNvSpPr txBox="1">
            <a:spLocks noChangeArrowheads="1"/>
          </p:cNvSpPr>
          <p:nvPr/>
        </p:nvSpPr>
        <p:spPr bwMode="auto">
          <a:xfrm>
            <a:off x="1431925" y="1712913"/>
            <a:ext cx="617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r>
              <a:rPr lang="en-US" altLang="en-US" sz="1800">
                <a:solidFill>
                  <a:schemeClr val="bg1"/>
                </a:solidFill>
              </a:rPr>
              <a:t>When it is all said an done -  It comes down to the following</a:t>
            </a:r>
          </a:p>
        </p:txBody>
      </p:sp>
      <p:grpSp>
        <p:nvGrpSpPr>
          <p:cNvPr id="2" name="Group 23"/>
          <p:cNvGrpSpPr>
            <a:grpSpLocks/>
          </p:cNvGrpSpPr>
          <p:nvPr/>
        </p:nvGrpSpPr>
        <p:grpSpPr bwMode="auto">
          <a:xfrm>
            <a:off x="5638800" y="2743200"/>
            <a:ext cx="2916238" cy="2590800"/>
            <a:chOff x="1902" y="2688"/>
            <a:chExt cx="1837" cy="1632"/>
          </a:xfrm>
        </p:grpSpPr>
        <p:grpSp>
          <p:nvGrpSpPr>
            <p:cNvPr id="78855" name="Group 22"/>
            <p:cNvGrpSpPr>
              <a:grpSpLocks/>
            </p:cNvGrpSpPr>
            <p:nvPr/>
          </p:nvGrpSpPr>
          <p:grpSpPr bwMode="auto">
            <a:xfrm>
              <a:off x="1902" y="2688"/>
              <a:ext cx="1680" cy="1632"/>
              <a:chOff x="3552" y="2592"/>
              <a:chExt cx="1680" cy="1632"/>
            </a:xfrm>
          </p:grpSpPr>
          <p:sp>
            <p:nvSpPr>
              <p:cNvPr id="78860" name="AutoShape 18"/>
              <p:cNvSpPr>
                <a:spLocks noChangeArrowheads="1"/>
              </p:cNvSpPr>
              <p:nvPr/>
            </p:nvSpPr>
            <p:spPr bwMode="auto">
              <a:xfrm rot="10800000">
                <a:off x="4080" y="3216"/>
                <a:ext cx="864" cy="768"/>
              </a:xfrm>
              <a:prstGeom prst="triangle">
                <a:avLst>
                  <a:gd name="adj" fmla="val 50000"/>
                </a:avLst>
              </a:prstGeom>
              <a:solidFill>
                <a:srgbClr val="FF0000"/>
              </a:solidFill>
              <a:ln w="9525">
                <a:solidFill>
                  <a:schemeClr val="tx1"/>
                </a:solidFill>
                <a:miter lim="800000"/>
                <a:headEnd/>
                <a:tailEnd/>
              </a:ln>
            </p:spPr>
            <p:txBody>
              <a:bodyPr rot="10800000" wrap="none" anchor="ct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endParaRPr lang="en-US" altLang="en-US" sz="1800"/>
              </a:p>
            </p:txBody>
          </p:sp>
          <p:sp>
            <p:nvSpPr>
              <p:cNvPr id="78861" name="AutoShape 19"/>
              <p:cNvSpPr>
                <a:spLocks noChangeArrowheads="1"/>
              </p:cNvSpPr>
              <p:nvPr/>
            </p:nvSpPr>
            <p:spPr bwMode="auto">
              <a:xfrm rot="-7155948">
                <a:off x="3504" y="3408"/>
                <a:ext cx="864" cy="768"/>
              </a:xfrm>
              <a:prstGeom prst="triangle">
                <a:avLst>
                  <a:gd name="adj" fmla="val 50000"/>
                </a:avLst>
              </a:prstGeom>
              <a:solidFill>
                <a:srgbClr val="FFFF00"/>
              </a:solidFill>
              <a:ln w="9525">
                <a:solidFill>
                  <a:schemeClr val="tx1"/>
                </a:solidFill>
                <a:miter lim="800000"/>
                <a:headEnd/>
                <a:tailEnd/>
              </a:ln>
            </p:spPr>
            <p:txBody>
              <a:bodyPr vert="eaVert" wrap="none" anchor="ct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endParaRPr lang="en-US" altLang="en-US" sz="1800"/>
              </a:p>
            </p:txBody>
          </p:sp>
          <p:sp>
            <p:nvSpPr>
              <p:cNvPr id="78862" name="AutoShape 20"/>
              <p:cNvSpPr>
                <a:spLocks noChangeArrowheads="1"/>
              </p:cNvSpPr>
              <p:nvPr/>
            </p:nvSpPr>
            <p:spPr bwMode="auto">
              <a:xfrm rot="-7227920">
                <a:off x="4416" y="3408"/>
                <a:ext cx="864" cy="768"/>
              </a:xfrm>
              <a:prstGeom prst="triangle">
                <a:avLst>
                  <a:gd name="adj" fmla="val 50000"/>
                </a:avLst>
              </a:prstGeom>
              <a:solidFill>
                <a:schemeClr val="folHlink"/>
              </a:solidFill>
              <a:ln w="9525">
                <a:solidFill>
                  <a:schemeClr val="tx1"/>
                </a:solidFill>
                <a:miter lim="800000"/>
                <a:headEnd/>
                <a:tailEnd/>
              </a:ln>
            </p:spPr>
            <p:txBody>
              <a:bodyPr vert="eaVert" wrap="none" anchor="ct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endParaRPr lang="en-US" altLang="en-US" sz="1800"/>
              </a:p>
            </p:txBody>
          </p:sp>
          <p:sp>
            <p:nvSpPr>
              <p:cNvPr id="78863" name="AutoShape 21"/>
              <p:cNvSpPr>
                <a:spLocks noChangeArrowheads="1"/>
              </p:cNvSpPr>
              <p:nvPr/>
            </p:nvSpPr>
            <p:spPr bwMode="auto">
              <a:xfrm rot="-7155948">
                <a:off x="3984" y="2640"/>
                <a:ext cx="864" cy="768"/>
              </a:xfrm>
              <a:prstGeom prst="triangle">
                <a:avLst>
                  <a:gd name="adj" fmla="val 50000"/>
                </a:avLst>
              </a:prstGeom>
              <a:solidFill>
                <a:schemeClr val="accent1"/>
              </a:solidFill>
              <a:ln w="9525">
                <a:solidFill>
                  <a:schemeClr val="tx1"/>
                </a:solidFill>
                <a:miter lim="800000"/>
                <a:headEnd/>
                <a:tailEnd/>
              </a:ln>
            </p:spPr>
            <p:txBody>
              <a:bodyPr vert="eaVert" wrap="none" anchor="ct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endParaRPr lang="en-US" altLang="en-US" sz="1800"/>
              </a:p>
            </p:txBody>
          </p:sp>
        </p:grpSp>
        <p:sp>
          <p:nvSpPr>
            <p:cNvPr id="78856" name="Text Box 12"/>
            <p:cNvSpPr txBox="1">
              <a:spLocks noChangeArrowheads="1"/>
            </p:cNvSpPr>
            <p:nvPr/>
          </p:nvSpPr>
          <p:spPr bwMode="auto">
            <a:xfrm>
              <a:off x="2508" y="3081"/>
              <a:ext cx="75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r>
                <a:rPr lang="en-US" altLang="en-US" sz="1800" dirty="0">
                  <a:solidFill>
                    <a:srgbClr val="FFFF00"/>
                  </a:solidFill>
                </a:rPr>
                <a:t>Education</a:t>
              </a:r>
            </a:p>
          </p:txBody>
        </p:sp>
        <p:sp>
          <p:nvSpPr>
            <p:cNvPr id="78857" name="Text Box 11"/>
            <p:cNvSpPr txBox="1">
              <a:spLocks noChangeArrowheads="1"/>
            </p:cNvSpPr>
            <p:nvPr/>
          </p:nvSpPr>
          <p:spPr bwMode="auto">
            <a:xfrm>
              <a:off x="1950" y="3916"/>
              <a:ext cx="8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r>
                <a:rPr lang="en-US" altLang="en-US" sz="1600" b="1" dirty="0"/>
                <a:t>Enforcement</a:t>
              </a:r>
            </a:p>
          </p:txBody>
        </p:sp>
        <p:sp>
          <p:nvSpPr>
            <p:cNvPr id="78858" name="Text Box 9"/>
            <p:cNvSpPr txBox="1">
              <a:spLocks noChangeArrowheads="1"/>
            </p:cNvSpPr>
            <p:nvPr/>
          </p:nvSpPr>
          <p:spPr bwMode="auto">
            <a:xfrm>
              <a:off x="2941" y="3888"/>
              <a:ext cx="7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r>
                <a:rPr lang="en-US" altLang="en-US" sz="1600" b="1">
                  <a:solidFill>
                    <a:schemeClr val="bg1"/>
                  </a:solidFill>
                </a:rPr>
                <a:t>Experience</a:t>
              </a:r>
            </a:p>
          </p:txBody>
        </p:sp>
        <p:sp>
          <p:nvSpPr>
            <p:cNvPr id="78859" name="Text Box 10"/>
            <p:cNvSpPr txBox="1">
              <a:spLocks noChangeArrowheads="1"/>
            </p:cNvSpPr>
            <p:nvPr/>
          </p:nvSpPr>
          <p:spPr bwMode="auto">
            <a:xfrm>
              <a:off x="2467" y="3292"/>
              <a:ext cx="85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hlink"/>
                </a:buClr>
                <a:buSzPct val="90000"/>
                <a:buFont typeface="Wingdings" pitchFamily="2" charset="2"/>
                <a:buBlip>
                  <a:blip r:embed="rId3"/>
                </a:buBlip>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lr>
                  <a:schemeClr val="accent2"/>
                </a:buClr>
                <a:buSzPct val="90000"/>
                <a:buFont typeface="Wingdings" pitchFamily="2" charset="2"/>
                <a:buBlip>
                  <a:blip r:embed="rId4"/>
                </a:buBlip>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lr>
                  <a:schemeClr val="folHlink"/>
                </a:buClr>
                <a:buSzPct val="90000"/>
                <a:buFont typeface="Wingdings" pitchFamily="2" charset="2"/>
                <a:buBlip>
                  <a:blip r:embed="rId5"/>
                </a:buBlip>
                <a:defRPr sz="2000">
                  <a:solidFill>
                    <a:schemeClr val="tx1"/>
                  </a:solidFill>
                  <a:latin typeface="Arial" pitchFamily="34" charset="0"/>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Arial" pitchFamily="34" charset="0"/>
                </a:defRPr>
              </a:lvl9pPr>
            </a:lstStyle>
            <a:p>
              <a:pPr eaLnBrk="1" hangingPunct="1">
                <a:spcBef>
                  <a:spcPct val="0"/>
                </a:spcBef>
                <a:buClrTx/>
                <a:buSzTx/>
                <a:buFontTx/>
                <a:buNone/>
              </a:pPr>
              <a:r>
                <a:rPr lang="en-US" altLang="en-US" sz="1600" b="1">
                  <a:solidFill>
                    <a:schemeClr val="bg1"/>
                  </a:solidFill>
                </a:rPr>
                <a:t>Engineering</a:t>
              </a:r>
            </a:p>
          </p:txBody>
        </p:sp>
      </p:grpSp>
      <p:sp>
        <p:nvSpPr>
          <p:cNvPr id="79888" name="Text Box 16"/>
          <p:cNvSpPr txBox="1">
            <a:spLocks noChangeArrowheads="1"/>
          </p:cNvSpPr>
          <p:nvPr/>
        </p:nvSpPr>
        <p:spPr bwMode="auto">
          <a:xfrm>
            <a:off x="1981200" y="6132513"/>
            <a:ext cx="5137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b="1">
                <a:solidFill>
                  <a:srgbClr val="FFFF00"/>
                </a:solidFill>
              </a:rPr>
              <a:t>This course we will concentrate on </a:t>
            </a:r>
            <a:r>
              <a:rPr lang="en-US" b="1" u="sng">
                <a:solidFill>
                  <a:srgbClr val="FFFF00"/>
                </a:solidFill>
                <a:effectLst>
                  <a:outerShdw blurRad="38100" dist="38100" dir="2700000" algn="tl">
                    <a:srgbClr val="000000"/>
                  </a:outerShdw>
                </a:effectLst>
              </a:rPr>
              <a:t>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t>New Jersey adopts Code</a:t>
            </a:r>
          </a:p>
        </p:txBody>
      </p:sp>
      <p:sp>
        <p:nvSpPr>
          <p:cNvPr id="3" name="Content Placeholder 2"/>
          <p:cNvSpPr>
            <a:spLocks noGrp="1"/>
          </p:cNvSpPr>
          <p:nvPr>
            <p:ph idx="1"/>
          </p:nvPr>
        </p:nvSpPr>
        <p:spPr/>
        <p:txBody>
          <a:bodyPr/>
          <a:lstStyle/>
          <a:p>
            <a:pPr>
              <a:defRPr/>
            </a:pPr>
            <a:r>
              <a:rPr lang="en-US" altLang="en-US" b="1" smtClean="0"/>
              <a:t>Legislature Passed the N.J. Fire Safety Act. N.J.S.A. 52:27D-192 et seq.</a:t>
            </a:r>
            <a:br>
              <a:rPr lang="en-US" altLang="en-US" b="1" smtClean="0"/>
            </a:br>
            <a:endParaRPr lang="en-US" altLang="en-US" b="1" smtClean="0"/>
          </a:p>
          <a:p>
            <a:pPr>
              <a:defRPr/>
            </a:pPr>
            <a:r>
              <a:rPr lang="en-US" altLang="en-US" b="1" smtClean="0"/>
              <a:t>Gave local fire organization choice of enforcing new code or have State conduct inspections.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914400" y="307975"/>
            <a:ext cx="7315200" cy="457200"/>
          </a:xfrm>
          <a:noFill/>
          <a:extLst>
            <a:ext uri="{909E8E84-426E-40DD-AFC4-6F175D3DCCD1}">
              <a14:hiddenFill xmlns:a14="http://schemas.microsoft.com/office/drawing/2010/main">
                <a:solidFill>
                  <a:srgbClr val="FFFFFF"/>
                </a:solidFill>
              </a14:hiddenFill>
            </a:ext>
          </a:extLst>
        </p:spPr>
        <p:txBody>
          <a:bodyPr wrap="none">
            <a:normAutofit fontScale="90000"/>
          </a:bodyPr>
          <a:lstStyle/>
          <a:p>
            <a:r>
              <a:rPr lang="en-US" altLang="en-US" sz="5000" smtClean="0">
                <a:effectLst/>
              </a:rPr>
              <a:t>Summary</a:t>
            </a:r>
          </a:p>
        </p:txBody>
      </p:sp>
      <p:sp>
        <p:nvSpPr>
          <p:cNvPr id="81923" name="Rectangle 3"/>
          <p:cNvSpPr>
            <a:spLocks noGrp="1" noChangeArrowheads="1"/>
          </p:cNvSpPr>
          <p:nvPr>
            <p:ph type="body" idx="1"/>
          </p:nvPr>
        </p:nvSpPr>
        <p:spPr>
          <a:xfrm>
            <a:off x="914400" y="990600"/>
            <a:ext cx="7772400" cy="4800600"/>
          </a:xfrm>
          <a:noFill/>
          <a:extLst>
            <a:ext uri="{909E8E84-426E-40DD-AFC4-6F175D3DCCD1}">
              <a14:hiddenFill xmlns:a14="http://schemas.microsoft.com/office/drawing/2010/main">
                <a:solidFill>
                  <a:srgbClr val="FFFFFF"/>
                </a:solidFill>
              </a14:hiddenFill>
            </a:ext>
          </a:extLst>
        </p:spPr>
        <p:txBody>
          <a:bodyPr>
            <a:normAutofit lnSpcReduction="10000"/>
          </a:bodyPr>
          <a:lstStyle/>
          <a:p>
            <a:pPr>
              <a:lnSpc>
                <a:spcPct val="90000"/>
              </a:lnSpc>
              <a:buFont typeface="Wingdings" pitchFamily="2" charset="2"/>
              <a:buNone/>
            </a:pPr>
            <a:r>
              <a:rPr lang="en-US" altLang="en-US" dirty="0" smtClean="0">
                <a:effectLst/>
              </a:rPr>
              <a:t>In this Module we have discussed:</a:t>
            </a:r>
          </a:p>
          <a:p>
            <a:pPr>
              <a:lnSpc>
                <a:spcPct val="90000"/>
              </a:lnSpc>
              <a:buFont typeface="Wingdings" pitchFamily="2" charset="2"/>
              <a:buNone/>
            </a:pPr>
            <a:endParaRPr lang="en-US" altLang="en-US" sz="2000" dirty="0" smtClean="0">
              <a:effectLst/>
            </a:endParaRPr>
          </a:p>
          <a:p>
            <a:pPr>
              <a:lnSpc>
                <a:spcPct val="90000"/>
              </a:lnSpc>
            </a:pPr>
            <a:r>
              <a:rPr lang="en-US" altLang="en-US" dirty="0" smtClean="0">
                <a:effectLst/>
              </a:rPr>
              <a:t>Course Parameters</a:t>
            </a:r>
          </a:p>
          <a:p>
            <a:pPr>
              <a:lnSpc>
                <a:spcPct val="90000"/>
              </a:lnSpc>
            </a:pPr>
            <a:r>
              <a:rPr lang="en-US" altLang="en-US" dirty="0" smtClean="0">
                <a:effectLst/>
              </a:rPr>
              <a:t>Grading policy</a:t>
            </a:r>
          </a:p>
          <a:p>
            <a:pPr>
              <a:lnSpc>
                <a:spcPct val="90000"/>
              </a:lnSpc>
            </a:pPr>
            <a:r>
              <a:rPr lang="en-US" altLang="en-US" dirty="0" smtClean="0">
                <a:effectLst/>
              </a:rPr>
              <a:t>Code History</a:t>
            </a:r>
          </a:p>
          <a:p>
            <a:pPr>
              <a:lnSpc>
                <a:spcPct val="90000"/>
              </a:lnSpc>
            </a:pPr>
            <a:r>
              <a:rPr lang="en-US" altLang="en-US" dirty="0"/>
              <a:t>NJ State Legislature</a:t>
            </a:r>
            <a:endParaRPr lang="en-US" altLang="en-US" dirty="0" smtClean="0">
              <a:effectLst/>
            </a:endParaRPr>
          </a:p>
          <a:p>
            <a:pPr>
              <a:lnSpc>
                <a:spcPct val="90000"/>
              </a:lnSpc>
            </a:pPr>
            <a:r>
              <a:rPr lang="en-US" altLang="en-US" dirty="0" smtClean="0">
                <a:effectLst/>
              </a:rPr>
              <a:t>Uniform Construction Code-NJ</a:t>
            </a:r>
          </a:p>
          <a:p>
            <a:pPr>
              <a:lnSpc>
                <a:spcPct val="90000"/>
              </a:lnSpc>
            </a:pPr>
            <a:r>
              <a:rPr lang="en-US" altLang="en-US" dirty="0" smtClean="0">
                <a:effectLst/>
              </a:rPr>
              <a:t>Basic Fire Science</a:t>
            </a:r>
          </a:p>
          <a:p>
            <a:pPr>
              <a:lnSpc>
                <a:spcPct val="90000"/>
              </a:lnSpc>
            </a:pPr>
            <a:r>
              <a:rPr lang="en-US" altLang="en-US" dirty="0" smtClean="0">
                <a:effectLst/>
              </a:rPr>
              <a:t>Terms</a:t>
            </a:r>
          </a:p>
          <a:p>
            <a:pPr>
              <a:lnSpc>
                <a:spcPct val="90000"/>
              </a:lnSpc>
            </a:pPr>
            <a:r>
              <a:rPr lang="en-US" altLang="en-US" dirty="0" smtClean="0"/>
              <a:t>Testing</a:t>
            </a:r>
            <a:endParaRPr lang="en-US" altLang="en-US" dirty="0" smtClean="0">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endParaRPr lang="en-US" altLang="en-US" smtClean="0">
              <a:effectLst/>
            </a:endParaRPr>
          </a:p>
        </p:txBody>
      </p:sp>
      <p:sp>
        <p:nvSpPr>
          <p:cNvPr id="839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Lst>
        </p:spPr>
        <p:txBody>
          <a:bodyPr/>
          <a:lstStyle/>
          <a:p>
            <a:r>
              <a:rPr lang="en-US" altLang="en-US" dirty="0" smtClean="0">
                <a:effectLst/>
              </a:rPr>
              <a:t>END OF MODULE</a:t>
            </a:r>
          </a:p>
          <a:p>
            <a:r>
              <a:rPr lang="en-US" altLang="en-US" dirty="0" smtClean="0"/>
              <a:t>Homework as stated in </a:t>
            </a:r>
            <a:r>
              <a:rPr lang="en-US" altLang="en-US" smtClean="0"/>
              <a:t>Student Manual</a:t>
            </a:r>
            <a:endParaRPr lang="en-US" altLang="en-US" smtClean="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smtClean="0"/>
              <a:t>Development of Administrative Regulations</a:t>
            </a:r>
          </a:p>
        </p:txBody>
      </p:sp>
      <p:sp>
        <p:nvSpPr>
          <p:cNvPr id="3" name="Content Placeholder 2"/>
          <p:cNvSpPr>
            <a:spLocks noGrp="1"/>
          </p:cNvSpPr>
          <p:nvPr>
            <p:ph idx="1"/>
          </p:nvPr>
        </p:nvSpPr>
        <p:spPr/>
        <p:txBody>
          <a:bodyPr/>
          <a:lstStyle/>
          <a:p>
            <a:pPr>
              <a:defRPr/>
            </a:pPr>
            <a:r>
              <a:rPr lang="en-US" dirty="0" smtClean="0"/>
              <a:t>The Department of Community Affairs was charged with creating a </a:t>
            </a:r>
            <a:r>
              <a:rPr lang="en-US" i="1" dirty="0" smtClean="0">
                <a:solidFill>
                  <a:srgbClr val="FFFF00"/>
                </a:solidFill>
              </a:rPr>
              <a:t>Bureau of Fire Safety</a:t>
            </a:r>
            <a:r>
              <a:rPr lang="en-US" dirty="0" smtClean="0"/>
              <a:t> and promulgating the Administrative regulations to enforce the new code</a:t>
            </a:r>
          </a:p>
          <a:p>
            <a:pPr>
              <a:defRPr/>
            </a:pPr>
            <a:r>
              <a:rPr lang="en-US" dirty="0" smtClean="0"/>
              <a:t>In the midst of this process----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“Retro-fit Code”</a:t>
            </a:r>
          </a:p>
        </p:txBody>
      </p:sp>
      <p:sp>
        <p:nvSpPr>
          <p:cNvPr id="3" name="Content Placeholder 2"/>
          <p:cNvSpPr>
            <a:spLocks noGrp="1"/>
          </p:cNvSpPr>
          <p:nvPr>
            <p:ph idx="1"/>
          </p:nvPr>
        </p:nvSpPr>
        <p:spPr/>
        <p:txBody>
          <a:bodyPr/>
          <a:lstStyle/>
          <a:p>
            <a:pPr>
              <a:defRPr/>
            </a:pPr>
            <a:r>
              <a:rPr lang="en-US" b="1" dirty="0" smtClean="0"/>
              <a:t>Subchapter 4 of the Uniform Fire Code, which dealt with safety upgrades to existing structures, was promulgated with an effective date of </a:t>
            </a:r>
            <a:r>
              <a:rPr lang="en-US" b="1" dirty="0" smtClean="0">
                <a:solidFill>
                  <a:srgbClr val="FFFF00"/>
                </a:solidFill>
              </a:rPr>
              <a:t>June 6, 1986</a:t>
            </a:r>
            <a:endParaRPr lang="en-US" b="1" u="sng" dirty="0" smtClean="0">
              <a:solidFill>
                <a:srgbClr val="FFFF00"/>
              </a:solidFill>
            </a:endParaRPr>
          </a:p>
          <a:p>
            <a:pPr>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228600"/>
            <a:ext cx="8229600" cy="914400"/>
          </a:xfrm>
          <a:ln w="57150">
            <a:solidFill>
              <a:srgbClr val="FFFF00"/>
            </a:solidFill>
          </a:ln>
        </p:spPr>
        <p:txBody>
          <a:bodyPr/>
          <a:lstStyle/>
          <a:p>
            <a:pPr eaLnBrk="1" hangingPunct="1">
              <a:defRPr/>
            </a:pPr>
            <a:r>
              <a:rPr lang="en-US" b="0" smtClean="0"/>
              <a:t>State Legislation</a:t>
            </a:r>
          </a:p>
        </p:txBody>
      </p:sp>
      <p:sp>
        <p:nvSpPr>
          <p:cNvPr id="103427" name="Rectangle 3"/>
          <p:cNvSpPr>
            <a:spLocks noGrp="1" noChangeArrowheads="1"/>
          </p:cNvSpPr>
          <p:nvPr>
            <p:ph type="body" idx="1"/>
          </p:nvPr>
        </p:nvSpPr>
        <p:spPr>
          <a:xfrm>
            <a:off x="457200" y="1165225"/>
            <a:ext cx="8229600" cy="5464175"/>
          </a:xfrm>
        </p:spPr>
        <p:txBody>
          <a:bodyPr/>
          <a:lstStyle/>
          <a:p>
            <a:pPr eaLnBrk="1" hangingPunct="1">
              <a:defRPr/>
            </a:pPr>
            <a:r>
              <a:rPr lang="en-US" sz="2800" b="1" smtClean="0"/>
              <a:t>In 1984-85 State legislation placed greater emphasis of fire prevention and inspection.   </a:t>
            </a:r>
          </a:p>
          <a:p>
            <a:pPr eaLnBrk="1" hangingPunct="1">
              <a:defRPr/>
            </a:pPr>
            <a:r>
              <a:rPr lang="en-US" sz="2800" b="1" smtClean="0"/>
              <a:t>In response to this, public and private fire protection agencies have required fire service personnel to have greater professional knowledge.  </a:t>
            </a:r>
          </a:p>
          <a:p>
            <a:pPr eaLnBrk="1" hangingPunct="1">
              <a:defRPr/>
            </a:pPr>
            <a:r>
              <a:rPr lang="en-US" sz="2800" b="1" smtClean="0"/>
              <a:t>This course teaches the student the critical elements of successful fire prevention and &amp; code enforcement using the </a:t>
            </a:r>
            <a:r>
              <a:rPr lang="en-US" b="1" i="1" u="sng" smtClean="0"/>
              <a:t>New Jersey Uniform Fire Code as the base document</a:t>
            </a:r>
            <a:r>
              <a:rPr lang="en-US" sz="2800" b="1" i="1"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 calcmode="lin" valueType="num">
                                      <p:cBhvr additive="base">
                                        <p:cTn id="7" dur="500" fill="hold"/>
                                        <p:tgtEl>
                                          <p:spTgt spid="10342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034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03427">
                                            <p:txEl>
                                              <p:pRg st="1" end="1"/>
                                            </p:txEl>
                                          </p:spTgt>
                                        </p:tgtEl>
                                        <p:attrNameLst>
                                          <p:attrName>style.visibility</p:attrName>
                                        </p:attrNameLst>
                                      </p:cBhvr>
                                      <p:to>
                                        <p:strVal val="visible"/>
                                      </p:to>
                                    </p:set>
                                    <p:anim calcmode="lin" valueType="num">
                                      <p:cBhvr additive="base">
                                        <p:cTn id="13" dur="500" fill="hold"/>
                                        <p:tgtEl>
                                          <p:spTgt spid="10342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034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03427">
                                            <p:txEl>
                                              <p:pRg st="2" end="2"/>
                                            </p:txEl>
                                          </p:spTgt>
                                        </p:tgtEl>
                                        <p:attrNameLst>
                                          <p:attrName>style.visibility</p:attrName>
                                        </p:attrNameLst>
                                      </p:cBhvr>
                                      <p:to>
                                        <p:strVal val="visible"/>
                                      </p:to>
                                    </p:set>
                                    <p:anim calcmode="lin" valueType="num">
                                      <p:cBhvr additive="base">
                                        <p:cTn id="19" dur="500" fill="hold"/>
                                        <p:tgtEl>
                                          <p:spTgt spid="10342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0342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z="4000" b="0" u="sng" smtClean="0"/>
              <a:t>Responsible State Agency</a:t>
            </a:r>
          </a:p>
        </p:txBody>
      </p:sp>
      <p:sp>
        <p:nvSpPr>
          <p:cNvPr id="58371" name="Rectangle 3"/>
          <p:cNvSpPr>
            <a:spLocks noGrp="1" noChangeArrowheads="1"/>
          </p:cNvSpPr>
          <p:nvPr>
            <p:ph type="body" idx="1"/>
          </p:nvPr>
        </p:nvSpPr>
        <p:spPr>
          <a:xfrm>
            <a:off x="304800" y="1600200"/>
            <a:ext cx="8458200" cy="4530725"/>
          </a:xfrm>
        </p:spPr>
        <p:txBody>
          <a:bodyPr/>
          <a:lstStyle/>
          <a:p>
            <a:pPr eaLnBrk="1" hangingPunct="1">
              <a:defRPr/>
            </a:pPr>
            <a:r>
              <a:rPr lang="en-US" b="1" dirty="0" smtClean="0"/>
              <a:t>State of New Jersey</a:t>
            </a:r>
            <a:br>
              <a:rPr lang="en-US" b="1" dirty="0" smtClean="0"/>
            </a:br>
            <a:r>
              <a:rPr lang="en-US" b="1" dirty="0" smtClean="0"/>
              <a:t>Department of Community Affairs (DCA)</a:t>
            </a:r>
            <a:br>
              <a:rPr lang="en-US" b="1" dirty="0" smtClean="0"/>
            </a:br>
            <a:r>
              <a:rPr lang="en-US" b="1" dirty="0" smtClean="0"/>
              <a:t>Division of Fire Safety (DFS)</a:t>
            </a:r>
            <a:br>
              <a:rPr lang="en-US" b="1" dirty="0" smtClean="0"/>
            </a:br>
            <a:r>
              <a:rPr lang="en-US" b="1" dirty="0" smtClean="0"/>
              <a:t>P.O. Box 809</a:t>
            </a:r>
            <a:br>
              <a:rPr lang="en-US" b="1" dirty="0" smtClean="0"/>
            </a:br>
            <a:r>
              <a:rPr lang="en-US" b="1" dirty="0" smtClean="0"/>
              <a:t>Trenton, N.J. 08625-0809 </a:t>
            </a:r>
          </a:p>
          <a:p>
            <a:pPr eaLnBrk="1" hangingPunct="1">
              <a:buFont typeface="Wingdings" pitchFamily="2" charset="2"/>
              <a:buNone/>
              <a:defRPr/>
            </a:pPr>
            <a:r>
              <a:rPr lang="en-US" b="1" dirty="0" smtClean="0"/>
              <a:t>    609-633-6133</a:t>
            </a:r>
          </a:p>
          <a:p>
            <a:pPr eaLnBrk="1" hangingPunct="1">
              <a:buFont typeface="Wingdings" pitchFamily="2" charset="2"/>
              <a:buNone/>
              <a:defRPr/>
            </a:pPr>
            <a:endParaRPr lang="en-US" b="1" dirty="0" smtClean="0"/>
          </a:p>
        </p:txBody>
      </p:sp>
      <p:pic>
        <p:nvPicPr>
          <p:cNvPr id="48132" name="Picture 5" descr="DFS Patch"/>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553200" y="4038600"/>
            <a:ext cx="17795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z="4000" b="0" smtClean="0"/>
              <a:t>Division of Fire Safety</a:t>
            </a:r>
          </a:p>
        </p:txBody>
      </p:sp>
      <p:sp>
        <p:nvSpPr>
          <p:cNvPr id="59395" name="Rectangle 3"/>
          <p:cNvSpPr>
            <a:spLocks noGrp="1" noChangeArrowheads="1"/>
          </p:cNvSpPr>
          <p:nvPr>
            <p:ph type="body" idx="1"/>
          </p:nvPr>
        </p:nvSpPr>
        <p:spPr>
          <a:xfrm>
            <a:off x="457200" y="1600200"/>
            <a:ext cx="8686800" cy="4530725"/>
          </a:xfrm>
        </p:spPr>
        <p:txBody>
          <a:bodyPr/>
          <a:lstStyle/>
          <a:p>
            <a:pPr eaLnBrk="1" hangingPunct="1">
              <a:defRPr/>
            </a:pPr>
            <a:r>
              <a:rPr lang="en-US" sz="2800" b="1" u="sng" dirty="0" smtClean="0"/>
              <a:t>Division of Fire Safety</a:t>
            </a:r>
          </a:p>
          <a:p>
            <a:pPr marL="0" indent="0" eaLnBrk="1" hangingPunct="1">
              <a:buNone/>
              <a:defRPr/>
            </a:pPr>
            <a:r>
              <a:rPr lang="en-US" sz="2800" b="1" u="sng" dirty="0" smtClean="0"/>
              <a:t> </a:t>
            </a:r>
          </a:p>
          <a:p>
            <a:pPr eaLnBrk="1" hangingPunct="1">
              <a:defRPr/>
            </a:pPr>
            <a:r>
              <a:rPr lang="en-US" sz="2800" b="1" u="sng" dirty="0" smtClean="0"/>
              <a:t>List of Offices/Bureau’s</a:t>
            </a:r>
            <a:r>
              <a:rPr lang="en-US" sz="2800" b="1" dirty="0" smtClean="0"/>
              <a:t/>
            </a:r>
            <a:br>
              <a:rPr lang="en-US" sz="2800" b="1" dirty="0" smtClean="0"/>
            </a:br>
            <a:endParaRPr lang="en-US" sz="2800" b="1" dirty="0" smtClean="0"/>
          </a:p>
        </p:txBody>
      </p:sp>
      <p:pic>
        <p:nvPicPr>
          <p:cNvPr id="49156" name="Picture 5" descr="DFS Patch"/>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629400" y="4114800"/>
            <a:ext cx="18557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sz="4000" b="0" dirty="0" smtClean="0"/>
              <a:t>Division of Fire Safety</a:t>
            </a:r>
          </a:p>
        </p:txBody>
      </p:sp>
      <p:sp>
        <p:nvSpPr>
          <p:cNvPr id="60419" name="Rectangle 3"/>
          <p:cNvSpPr>
            <a:spLocks noGrp="1" noChangeArrowheads="1"/>
          </p:cNvSpPr>
          <p:nvPr>
            <p:ph type="body" idx="1"/>
          </p:nvPr>
        </p:nvSpPr>
        <p:spPr/>
        <p:txBody>
          <a:bodyPr/>
          <a:lstStyle/>
          <a:p>
            <a:pPr>
              <a:defRPr/>
            </a:pPr>
            <a:r>
              <a:rPr lang="en-US" sz="2800" b="1" dirty="0"/>
              <a:t>Bureau of Fire Code Enforcement (BFCE</a:t>
            </a:r>
            <a:r>
              <a:rPr lang="en-US" sz="2800" b="1" dirty="0" smtClean="0"/>
              <a:t>)</a:t>
            </a:r>
          </a:p>
          <a:p>
            <a:pPr>
              <a:defRPr/>
            </a:pPr>
            <a:r>
              <a:rPr lang="en-US" sz="2800" b="1" dirty="0" smtClean="0"/>
              <a:t>Fire Incident Reporting</a:t>
            </a:r>
          </a:p>
          <a:p>
            <a:pPr eaLnBrk="1" hangingPunct="1">
              <a:defRPr/>
            </a:pPr>
            <a:r>
              <a:rPr lang="en-US" sz="2800" b="1" dirty="0" smtClean="0"/>
              <a:t>Public Education Programs</a:t>
            </a:r>
          </a:p>
          <a:p>
            <a:pPr eaLnBrk="1" hangingPunct="1">
              <a:defRPr/>
            </a:pPr>
            <a:r>
              <a:rPr lang="en-US" sz="2800" b="1" dirty="0" smtClean="0"/>
              <a:t>Fire Code</a:t>
            </a:r>
          </a:p>
          <a:p>
            <a:pPr eaLnBrk="1" hangingPunct="1">
              <a:defRPr/>
            </a:pPr>
            <a:r>
              <a:rPr lang="en-US" sz="2800" b="1" dirty="0" smtClean="0"/>
              <a:t>Fire Department Programs</a:t>
            </a:r>
          </a:p>
          <a:p>
            <a:pPr eaLnBrk="1" hangingPunct="1">
              <a:defRPr/>
            </a:pPr>
            <a:r>
              <a:rPr lang="en-US" sz="2800" b="1" dirty="0" smtClean="0"/>
              <a:t>Local Assistance</a:t>
            </a:r>
          </a:p>
          <a:p>
            <a:pPr eaLnBrk="1" hangingPunct="1">
              <a:defRPr/>
            </a:pPr>
            <a:r>
              <a:rPr lang="en-US" sz="2800" b="1" dirty="0" smtClean="0"/>
              <a:t>Office of Training &amp; Certification</a:t>
            </a:r>
          </a:p>
          <a:p>
            <a:pPr eaLnBrk="1" hangingPunct="1">
              <a:defRPr/>
            </a:pPr>
            <a:r>
              <a:rPr lang="en-US" sz="2800" b="1" dirty="0" smtClean="0"/>
              <a:t>Juvenile Fire setter Program</a:t>
            </a:r>
            <a:endParaRPr lang="en-US" sz="2800" b="1" u="sng" dirty="0" smtClean="0"/>
          </a:p>
        </p:txBody>
      </p:sp>
      <p:pic>
        <p:nvPicPr>
          <p:cNvPr id="50180" name="Picture 5" descr="DFS Patch"/>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553200" y="4038600"/>
            <a:ext cx="1828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3513</TotalTime>
  <Words>2269</Words>
  <Application>Microsoft Office PowerPoint</Application>
  <PresentationFormat>On-screen Show (4:3)</PresentationFormat>
  <Paragraphs>403</Paragraphs>
  <Slides>31</Slides>
  <Notes>29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6" baseType="lpstr">
      <vt:lpstr>Arial</vt:lpstr>
      <vt:lpstr>Calibri</vt:lpstr>
      <vt:lpstr>Wingdings</vt:lpstr>
      <vt:lpstr>Office Theme</vt:lpstr>
      <vt:lpstr>Clip</vt:lpstr>
      <vt:lpstr>PowerPoint Presentation</vt:lpstr>
      <vt:lpstr>Final Adoption of Regulations</vt:lpstr>
      <vt:lpstr>New Jersey adopts Code</vt:lpstr>
      <vt:lpstr>Development of Administrative Regulations</vt:lpstr>
      <vt:lpstr>“Retro-fit Code”</vt:lpstr>
      <vt:lpstr>State Legislation</vt:lpstr>
      <vt:lpstr>Responsible State Agency</vt:lpstr>
      <vt:lpstr>Division of Fire Safety</vt:lpstr>
      <vt:lpstr>Division of Fire Safety</vt:lpstr>
      <vt:lpstr>Assembling the UFC</vt:lpstr>
      <vt:lpstr>Laws and Regulations</vt:lpstr>
      <vt:lpstr>Uniform Fire Code of NJ</vt:lpstr>
      <vt:lpstr>N.J.A.C. 5:71 et seq</vt:lpstr>
      <vt:lpstr>N.J.A.C. 5:72  (High Level Alarms)</vt:lpstr>
      <vt:lpstr>N.J.A.C. 5:73 Training &amp; Certification</vt:lpstr>
      <vt:lpstr>N.J.A.C. 5:74 Standard for the Certification of Fire Protection Equipment Contractors</vt:lpstr>
      <vt:lpstr>N.J.A.C. 5:75 Incident Management System (IMS)</vt:lpstr>
      <vt:lpstr>N.J.A.C. 5:76 Residential Disability Identification Emblems</vt:lpstr>
      <vt:lpstr>N.J.A.C. Additional Sections/Tabs</vt:lpstr>
      <vt:lpstr>Fire Safety Commission Comprises the following</vt:lpstr>
      <vt:lpstr>ADVISORY COUNCILS</vt:lpstr>
      <vt:lpstr>How does this all Work</vt:lpstr>
      <vt:lpstr>Building Codes &amp; Fire Codes</vt:lpstr>
      <vt:lpstr>UNIFORM CONSTRUCTION CODE  OF NJ  (UCC-NJ)</vt:lpstr>
      <vt:lpstr>UNIFORM FIRE CODE OF NJ</vt:lpstr>
      <vt:lpstr>Connecting the terms</vt:lpstr>
      <vt:lpstr>General Terms</vt:lpstr>
      <vt:lpstr>General Terms UCC</vt:lpstr>
      <vt:lpstr>Four (4) E's of Fire Prevention </vt:lpstr>
      <vt:lpstr>Summary</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 Inspector Certification Program</dc:title>
  <dc:creator>Theodore</dc:creator>
  <cp:lastModifiedBy>Patrick Bigoss</cp:lastModifiedBy>
  <cp:revision>29</cp:revision>
  <dcterms:created xsi:type="dcterms:W3CDTF">2018-04-29T16:28:23Z</dcterms:created>
  <dcterms:modified xsi:type="dcterms:W3CDTF">2020-01-06T19:01:00Z</dcterms:modified>
</cp:coreProperties>
</file>